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9" r:id="rId1"/>
  </p:sldMasterIdLst>
  <p:notesMasterIdLst>
    <p:notesMasterId r:id="rId32"/>
  </p:notesMasterIdLst>
  <p:sldIdLst>
    <p:sldId id="259" r:id="rId2"/>
    <p:sldId id="265" r:id="rId3"/>
    <p:sldId id="357" r:id="rId4"/>
    <p:sldId id="358" r:id="rId5"/>
    <p:sldId id="359" r:id="rId6"/>
    <p:sldId id="360" r:id="rId7"/>
    <p:sldId id="362" r:id="rId8"/>
    <p:sldId id="361" r:id="rId9"/>
    <p:sldId id="270" r:id="rId10"/>
    <p:sldId id="363" r:id="rId11"/>
    <p:sldId id="364" r:id="rId12"/>
    <p:sldId id="272" r:id="rId13"/>
    <p:sldId id="273" r:id="rId14"/>
    <p:sldId id="274" r:id="rId15"/>
    <p:sldId id="275" r:id="rId16"/>
    <p:sldId id="276" r:id="rId17"/>
    <p:sldId id="277" r:id="rId18"/>
    <p:sldId id="278" r:id="rId19"/>
    <p:sldId id="365" r:id="rId20"/>
    <p:sldId id="405" r:id="rId21"/>
    <p:sldId id="406" r:id="rId22"/>
    <p:sldId id="366" r:id="rId23"/>
    <p:sldId id="369" r:id="rId24"/>
    <p:sldId id="370" r:id="rId25"/>
    <p:sldId id="374" r:id="rId26"/>
    <p:sldId id="375" r:id="rId27"/>
    <p:sldId id="395" r:id="rId28"/>
    <p:sldId id="378" r:id="rId29"/>
    <p:sldId id="380" r:id="rId30"/>
    <p:sldId id="39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B39"/>
    <a:srgbClr val="CC0099"/>
    <a:srgbClr val="FF3399"/>
    <a:srgbClr val="13B90B"/>
    <a:srgbClr val="66FF33"/>
    <a:srgbClr val="009900"/>
    <a:srgbClr val="00CC00"/>
    <a:srgbClr val="3D9303"/>
    <a:srgbClr val="2B9501"/>
    <a:srgbClr val="39C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18" autoAdjust="0"/>
    <p:restoredTop sz="94660"/>
  </p:normalViewPr>
  <p:slideViewPr>
    <p:cSldViewPr snapToGrid="0">
      <p:cViewPr>
        <p:scale>
          <a:sx n="80" d="100"/>
          <a:sy n="80" d="100"/>
        </p:scale>
        <p:origin x="-348" y="162"/>
      </p:cViewPr>
      <p:guideLst>
        <p:guide orient="horz" pos="2160"/>
        <p:guide pos="3840"/>
      </p:guideLst>
    </p:cSldViewPr>
  </p:slideViewPr>
  <p:notesTextViewPr>
    <p:cViewPr>
      <p:scale>
        <a:sx n="1" d="1"/>
        <a:sy n="1" d="1"/>
      </p:scale>
      <p:origin x="0" y="0"/>
    </p:cViewPr>
  </p:notesTextViewPr>
  <p:sorterViewPr>
    <p:cViewPr>
      <p:scale>
        <a:sx n="66" d="100"/>
        <a:sy n="66" d="100"/>
      </p:scale>
      <p:origin x="0" y="129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1C0CD8-5B14-4642-9E8E-44E0FBE28C4E}" type="datetimeFigureOut">
              <a:rPr lang="en-US"/>
              <a:pPr/>
              <a:t>3/13/2019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1961C-9F18-478E-8278-68FBCDC993D6}" type="slidenum">
              <a:rPr lang="en-US"/>
              <a:pPr/>
              <a:t>‹#›</a:t>
            </a:fld>
            <a:endParaRPr lang="en-US"/>
          </a:p>
        </p:txBody>
      </p:sp>
    </p:spTree>
    <p:extLst>
      <p:ext uri="{BB962C8B-B14F-4D97-AF65-F5344CB8AC3E}">
        <p14:creationId xmlns:p14="http://schemas.microsoft.com/office/powerpoint/2010/main" val="1386925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5E7B009-3157-4C81-929D-F16773EAFA06}" type="slidenum">
              <a:rPr lang="en-US" smtClean="0"/>
              <a:pPr/>
              <a:t>20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4121578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93223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710169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958161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031054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dirty="0"/>
              <a:pPr/>
              <a:t>3/13/2019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83906571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dirty="0"/>
              <a:pPr/>
              <a:t>3/13/2019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77129023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5714712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886770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40948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pPr/>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425967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1468051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pPr/>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292760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32304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2707179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3576349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pPr/>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pPr/>
              <a:t>‹#›</a:t>
            </a:fld>
            <a:endParaRPr lang="en-US" dirty="0"/>
          </a:p>
        </p:txBody>
      </p:sp>
    </p:spTree>
    <p:extLst>
      <p:ext uri="{BB962C8B-B14F-4D97-AF65-F5344CB8AC3E}">
        <p14:creationId xmlns:p14="http://schemas.microsoft.com/office/powerpoint/2010/main" val="37986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pPr/>
              <a:t>3/13/2019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pPr/>
              <a:t>‹#›</a:t>
            </a:fld>
            <a:endParaRPr lang="en-US" dirty="0"/>
          </a:p>
        </p:txBody>
      </p:sp>
    </p:spTree>
    <p:extLst>
      <p:ext uri="{BB962C8B-B14F-4D97-AF65-F5344CB8AC3E}">
        <p14:creationId xmlns:p14="http://schemas.microsoft.com/office/powerpoint/2010/main" val="3329856918"/>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1.wmf"/></Relationships>
</file>

<file path=ppt/slides/_rels/slide15.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6.vml"/><Relationship Id="rId4" Type="http://schemas.openxmlformats.org/officeDocument/2006/relationships/image" Target="../media/image11.wmf"/></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1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2.bin"/><Relationship Id="rId4" Type="http://schemas.openxmlformats.org/officeDocument/2006/relationships/image" Target="../media/image9.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81539"/>
            <a:ext cx="12192000" cy="5847755"/>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a:p>
            <a:pPr marR="36576" algn="ctr">
              <a:buClr>
                <a:srgbClr val="FF388C"/>
              </a:buClr>
              <a:buSzPct val="80000"/>
            </a:pPr>
            <a:r>
              <a:rPr lang="en-SG" sz="4800" b="1" dirty="0" smtClean="0">
                <a:ln>
                  <a:solidFill>
                    <a:srgbClr val="666666"/>
                  </a:solidFill>
                </a:ln>
                <a:solidFill>
                  <a:srgbClr val="C00000"/>
                </a:solidFill>
              </a:rPr>
              <a:t>Mass Relationships </a:t>
            </a:r>
          </a:p>
          <a:p>
            <a:pPr marR="36576" algn="ctr">
              <a:buClr>
                <a:srgbClr val="FF388C"/>
              </a:buClr>
              <a:buSzPct val="80000"/>
            </a:pPr>
            <a:r>
              <a:rPr lang="en-SG" sz="4800" b="1" dirty="0" smtClean="0">
                <a:ln>
                  <a:solidFill>
                    <a:srgbClr val="666666"/>
                  </a:solidFill>
                </a:ln>
                <a:solidFill>
                  <a:srgbClr val="C00000"/>
                </a:solidFill>
              </a:rPr>
              <a:t>in Chemical Reactions</a:t>
            </a:r>
            <a:endParaRPr lang="en-US" sz="4800" b="1" dirty="0" smtClean="0">
              <a:ln>
                <a:solidFill>
                  <a:srgbClr val="666666"/>
                </a:solidFill>
              </a:ln>
              <a:solidFill>
                <a:srgbClr val="C00000"/>
              </a:solidFill>
            </a:endParaRPr>
          </a:p>
          <a:p>
            <a:pPr marR="36576" lvl="0" algn="ctr">
              <a:buClr>
                <a:srgbClr val="FF388C"/>
              </a:buClr>
              <a:buSzPct val="80000"/>
            </a:pPr>
            <a:endParaRPr lang="en-US" sz="3000" b="1" dirty="0" smtClean="0">
              <a:ln>
                <a:solidFill>
                  <a:srgbClr val="666666"/>
                </a:solidFill>
              </a:ln>
              <a:solidFill>
                <a:schemeClr val="accent3">
                  <a:lumMod val="60000"/>
                  <a:lumOff val="40000"/>
                </a:schemeClr>
              </a:solidFill>
            </a:endParaRPr>
          </a:p>
          <a:p>
            <a:pPr marR="36576" lvl="0" algn="ctr">
              <a:buClr>
                <a:srgbClr val="FF388C"/>
              </a:buClr>
              <a:buSzPct val="80000"/>
            </a:pPr>
            <a:endParaRPr lang="en-US" sz="2800" b="1" dirty="0" smtClean="0">
              <a:solidFill>
                <a:schemeClr val="accent3">
                  <a:lumMod val="40000"/>
                  <a:lumOff val="60000"/>
                </a:schemeClr>
              </a:solidFill>
              <a:latin typeface="BaseTwSansSmallCaps" pitchFamily="2" charset="0"/>
            </a:endParaRPr>
          </a:p>
          <a:p>
            <a:pPr marR="36576" lvl="0" algn="ctr">
              <a:buClr>
                <a:srgbClr val="FF388C"/>
              </a:buClr>
              <a:buSzPct val="80000"/>
            </a:pPr>
            <a:endParaRPr lang="en-US" sz="2800" b="1" dirty="0" smtClean="0">
              <a:solidFill>
                <a:schemeClr val="accent3">
                  <a:lumMod val="40000"/>
                  <a:lumOff val="60000"/>
                </a:schemeClr>
              </a:solidFill>
              <a:latin typeface="BaseTwSansSmallCaps" pitchFamily="2" charset="0"/>
            </a:endParaRPr>
          </a:p>
          <a:p>
            <a:pPr marR="36576" lvl="0" algn="ctr">
              <a:buClr>
                <a:srgbClr val="FF388C"/>
              </a:buClr>
              <a:buSzPct val="80000"/>
            </a:pPr>
            <a:r>
              <a:rPr lang="en-US" sz="2800" b="1" dirty="0" smtClean="0">
                <a:solidFill>
                  <a:schemeClr val="accent3">
                    <a:lumMod val="40000"/>
                    <a:lumOff val="60000"/>
                  </a:schemeClr>
                </a:solidFill>
                <a:latin typeface="BaseTwSansSmallCaps" pitchFamily="2" charset="0"/>
              </a:rPr>
              <a:t>Dr. Sultana </a:t>
            </a:r>
            <a:r>
              <a:rPr lang="en-US" sz="2800" b="1" dirty="0" err="1" smtClean="0">
                <a:solidFill>
                  <a:schemeClr val="accent3">
                    <a:lumMod val="40000"/>
                    <a:lumOff val="60000"/>
                  </a:schemeClr>
                </a:solidFill>
                <a:latin typeface="BaseTwSansSmallCaps" pitchFamily="2" charset="0"/>
              </a:rPr>
              <a:t>Bedoura</a:t>
            </a:r>
            <a:endParaRPr lang="en-US" sz="2800" b="1" dirty="0" smtClean="0">
              <a:solidFill>
                <a:schemeClr val="accent3">
                  <a:lumMod val="40000"/>
                  <a:lumOff val="60000"/>
                </a:schemeClr>
              </a:solidFill>
              <a:latin typeface="BaseTwSansSmallCaps" pitchFamily="2" charset="0"/>
            </a:endParaRPr>
          </a:p>
          <a:p>
            <a:pPr marR="36576" lvl="0" algn="ctr">
              <a:buClr>
                <a:srgbClr val="FF388C"/>
              </a:buClr>
              <a:buSzPct val="80000"/>
            </a:pPr>
            <a:endParaRPr lang="en-US" sz="2800" b="1" dirty="0" smtClean="0">
              <a:solidFill>
                <a:schemeClr val="accent6">
                  <a:lumMod val="50000"/>
                </a:schemeClr>
              </a:solidFill>
            </a:endParaRPr>
          </a:p>
        </p:txBody>
      </p:sp>
      <p:sp>
        <p:nvSpPr>
          <p:cNvPr id="9" name="Rectangle 8"/>
          <p:cNvSpPr/>
          <p:nvPr/>
        </p:nvSpPr>
        <p:spPr>
          <a:xfrm>
            <a:off x="4644276" y="1161784"/>
            <a:ext cx="2451632" cy="769441"/>
          </a:xfrm>
          <a:prstGeom prst="rect">
            <a:avLst/>
          </a:prstGeom>
        </p:spPr>
        <p:txBody>
          <a:bodyPr wrap="none">
            <a:spAutoFit/>
          </a:bodyPr>
          <a:lstStyle/>
          <a:p>
            <a:pPr marR="36576" lvl="0" algn="ctr">
              <a:buClr>
                <a:srgbClr val="FF388C"/>
              </a:buClr>
              <a:buSzPct val="80000"/>
            </a:pPr>
            <a:r>
              <a:rPr lang="en-US" sz="3200" b="1" cap="all" dirty="0" smtClean="0">
                <a:ln>
                  <a:solidFill>
                    <a:srgbClr val="666666"/>
                  </a:solidFill>
                </a:ln>
                <a:solidFill>
                  <a:srgbClr val="FFC000"/>
                </a:solidFill>
              </a:rPr>
              <a:t>Chapter</a:t>
            </a:r>
            <a:r>
              <a:rPr lang="en-US" sz="4400" b="1" i="1" dirty="0" smtClean="0">
                <a:ln>
                  <a:solidFill>
                    <a:srgbClr val="666666"/>
                  </a:solidFill>
                </a:ln>
                <a:solidFill>
                  <a:srgbClr val="FFC000"/>
                </a:solidFill>
              </a:rPr>
              <a:t> 3</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3"/>
          <p:cNvSpPr>
            <a:spLocks noGrp="1"/>
          </p:cNvSpPr>
          <p:nvPr>
            <p:ph type="sldNum" sz="quarter" idx="12"/>
          </p:nvPr>
        </p:nvSpPr>
        <p:spPr>
          <a:noFill/>
        </p:spPr>
        <p:txBody>
          <a:bodyPr/>
          <a:lstStyle/>
          <a:p>
            <a:fld id="{32A4B054-F42D-4A19-8619-63FFB306BABC}" type="slidenum">
              <a:rPr lang="en-US">
                <a:solidFill>
                  <a:schemeClr val="accent3">
                    <a:lumMod val="40000"/>
                    <a:lumOff val="60000"/>
                  </a:schemeClr>
                </a:solidFill>
                <a:latin typeface="+mj-lt"/>
              </a:rPr>
              <a:pPr/>
              <a:t>10</a:t>
            </a:fld>
            <a:endParaRPr lang="en-US" dirty="0">
              <a:solidFill>
                <a:schemeClr val="accent3">
                  <a:lumMod val="40000"/>
                  <a:lumOff val="60000"/>
                </a:schemeClr>
              </a:solidFill>
              <a:latin typeface="+mj-lt"/>
            </a:endParaRPr>
          </a:p>
        </p:txBody>
      </p:sp>
      <p:graphicFrame>
        <p:nvGraphicFramePr>
          <p:cNvPr id="2050" name="Object 2"/>
          <p:cNvGraphicFramePr>
            <a:graphicFrameLocks noChangeAspect="1"/>
          </p:cNvGraphicFramePr>
          <p:nvPr/>
        </p:nvGraphicFramePr>
        <p:xfrm>
          <a:off x="203200" y="152400"/>
          <a:ext cx="865717" cy="1239838"/>
        </p:xfrm>
        <a:graphic>
          <a:graphicData uri="http://schemas.openxmlformats.org/presentationml/2006/ole">
            <mc:AlternateContent xmlns:mc="http://schemas.openxmlformats.org/markup-compatibility/2006">
              <mc:Choice xmlns:v="urn:schemas-microsoft-com:vml" Requires="v">
                <p:oleObj spid="_x0000_s10243"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52400"/>
                        <a:ext cx="865717"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Rectangle 22"/>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Tasks</a:t>
            </a:r>
            <a:endParaRPr lang="en-US" sz="4800" b="1" dirty="0" smtClean="0">
              <a:ln>
                <a:solidFill>
                  <a:srgbClr val="666666"/>
                </a:solidFill>
              </a:ln>
              <a:solidFill>
                <a:srgbClr val="FFC000"/>
              </a:solidFill>
              <a:latin typeface="Arial Narrow" pitchFamily="34" charset="0"/>
            </a:endParaRPr>
          </a:p>
        </p:txBody>
      </p:sp>
      <p:sp>
        <p:nvSpPr>
          <p:cNvPr id="24" name="Rectangle 23"/>
          <p:cNvSpPr/>
          <p:nvPr/>
        </p:nvSpPr>
        <p:spPr>
          <a:xfrm>
            <a:off x="0" y="1136266"/>
            <a:ext cx="12192000" cy="6001643"/>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How many moles of He atoms are in 6.46 g of He?</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[ 1 mol He = 4.003 g He]</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What is the mass in grams of 13.2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How many atoms are there in 5.10 moles of </a:t>
            </a:r>
            <a:r>
              <a:rPr lang="en-SG" sz="3200" b="1" dirty="0" err="1" smtClean="0">
                <a:solidFill>
                  <a:schemeClr val="accent3">
                    <a:lumMod val="40000"/>
                    <a:lumOff val="60000"/>
                  </a:schemeClr>
                </a:solidFill>
                <a:latin typeface="Arial Narrow" pitchFamily="34" charset="0"/>
              </a:rPr>
              <a:t>sulfur</a:t>
            </a:r>
            <a:r>
              <a:rPr lang="en-SG" sz="3200" b="1" dirty="0" smtClean="0">
                <a:solidFill>
                  <a:schemeClr val="accent3">
                    <a:lumMod val="40000"/>
                    <a:lumOff val="60000"/>
                  </a:schemeClr>
                </a:solidFill>
                <a:latin typeface="Arial Narrow" pitchFamily="34" charset="0"/>
              </a:rPr>
              <a:t>(S)?</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[ 1 mol S = 32.06  g  S]</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How many grams of gold (Au) are there in 15.3 moles of Au?</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[ 1 mol Au =197.0 g Au]</a:t>
            </a:r>
          </a:p>
          <a:p>
            <a:pPr marL="363538" marR="36576" indent="80963">
              <a:buClr>
                <a:srgbClr val="C00000"/>
              </a:buClr>
              <a:buSzPct val="80000"/>
              <a:buFont typeface="Wingdings" pitchFamily="2" charset="2"/>
              <a:buChar char="v"/>
              <a:tabLst>
                <a:tab pos="7981950" algn="l"/>
              </a:tabLst>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endParaRPr lang="en-US" sz="3200" b="1" dirty="0" smtClean="0">
              <a:solidFill>
                <a:schemeClr val="accent3">
                  <a:lumMod val="40000"/>
                  <a:lumOff val="60000"/>
                </a:schemeClr>
              </a:solidFill>
              <a:latin typeface="Arial Narrow" pitchFamily="34" charset="0"/>
            </a:endParaRPr>
          </a:p>
        </p:txBody>
      </p:sp>
      <p:sp>
        <p:nvSpPr>
          <p:cNvPr id="27" name="Rectangle 26"/>
          <p:cNvSpPr/>
          <p:nvPr/>
        </p:nvSpPr>
        <p:spPr>
          <a:xfrm>
            <a:off x="1409700" y="2133600"/>
            <a:ext cx="4019050" cy="584775"/>
          </a:xfrm>
          <a:prstGeom prst="rect">
            <a:avLst/>
          </a:prstGeom>
        </p:spPr>
        <p:txBody>
          <a:bodyPr wrap="none">
            <a:spAutoFit/>
          </a:bodyPr>
          <a:lstStyle/>
          <a:p>
            <a:pPr algn="ctr"/>
            <a:r>
              <a:rPr lang="en-US" sz="3200" b="1" dirty="0" err="1" smtClean="0">
                <a:solidFill>
                  <a:srgbClr val="C00000"/>
                </a:solidFill>
                <a:latin typeface="Arial Narrow" pitchFamily="34" charset="0"/>
              </a:rPr>
              <a:t>ans</a:t>
            </a:r>
            <a:r>
              <a:rPr lang="en-US" sz="3200" b="1" dirty="0" smtClean="0">
                <a:solidFill>
                  <a:srgbClr val="C00000"/>
                </a:solidFill>
                <a:latin typeface="Arial Narrow" pitchFamily="34" charset="0"/>
              </a:rPr>
              <a:t>: </a:t>
            </a:r>
            <a:r>
              <a:rPr lang="en-US" sz="3200" b="1" dirty="0" smtClean="0">
                <a:solidFill>
                  <a:srgbClr val="FFC000"/>
                </a:solidFill>
                <a:latin typeface="Arial Narrow" pitchFamily="34" charset="0"/>
              </a:rPr>
              <a:t>1 .61 mol He atoms</a:t>
            </a:r>
          </a:p>
        </p:txBody>
      </p:sp>
      <p:sp>
        <p:nvSpPr>
          <p:cNvPr id="28" name="Rectangle 27"/>
          <p:cNvSpPr/>
          <p:nvPr/>
        </p:nvSpPr>
        <p:spPr>
          <a:xfrm>
            <a:off x="1409700" y="3105150"/>
            <a:ext cx="3033203" cy="1077218"/>
          </a:xfrm>
          <a:prstGeom prst="rect">
            <a:avLst/>
          </a:prstGeom>
        </p:spPr>
        <p:txBody>
          <a:bodyPr wrap="none">
            <a:spAutoFit/>
          </a:bodyPr>
          <a:lstStyle/>
          <a:p>
            <a:pPr algn="ctr"/>
            <a:r>
              <a:rPr lang="en-US" sz="3200" b="1" dirty="0" err="1" smtClean="0">
                <a:solidFill>
                  <a:srgbClr val="C00000"/>
                </a:solidFill>
                <a:latin typeface="Arial Narrow" pitchFamily="34" charset="0"/>
              </a:rPr>
              <a:t>ans</a:t>
            </a:r>
            <a:r>
              <a:rPr lang="en-US" sz="3200" b="1" dirty="0" smtClean="0">
                <a:solidFill>
                  <a:srgbClr val="C00000"/>
                </a:solidFill>
                <a:latin typeface="Arial Narrow" pitchFamily="34" charset="0"/>
              </a:rPr>
              <a:t>: </a:t>
            </a:r>
            <a:r>
              <a:rPr lang="en-US" sz="3200" b="1" dirty="0" smtClean="0">
                <a:solidFill>
                  <a:srgbClr val="FFC000"/>
                </a:solidFill>
                <a:latin typeface="Arial Narrow" pitchFamily="34" charset="0"/>
              </a:rPr>
              <a:t>2.19 × 10</a:t>
            </a:r>
            <a:r>
              <a:rPr lang="en-US" sz="3200" b="1" baseline="30000" dirty="0" smtClean="0">
                <a:solidFill>
                  <a:srgbClr val="FFC000"/>
                </a:solidFill>
                <a:latin typeface="Arial Narrow" pitchFamily="34" charset="0"/>
              </a:rPr>
              <a:t>−23 </a:t>
            </a:r>
            <a:r>
              <a:rPr lang="en-US" sz="3200" b="1" dirty="0" smtClean="0">
                <a:solidFill>
                  <a:srgbClr val="FFC000"/>
                </a:solidFill>
                <a:latin typeface="Arial Narrow" pitchFamily="34" charset="0"/>
              </a:rPr>
              <a:t>g</a:t>
            </a:r>
          </a:p>
          <a:p>
            <a:pPr algn="ctr"/>
            <a:endParaRPr lang="en-US" sz="3200" b="1" dirty="0" smtClean="0">
              <a:solidFill>
                <a:srgbClr val="FFC000"/>
              </a:solidFill>
              <a:latin typeface="Arial Narrow" pitchFamily="34" charset="0"/>
            </a:endParaRPr>
          </a:p>
        </p:txBody>
      </p:sp>
      <p:sp>
        <p:nvSpPr>
          <p:cNvPr id="29" name="Rectangle 28"/>
          <p:cNvSpPr/>
          <p:nvPr/>
        </p:nvSpPr>
        <p:spPr>
          <a:xfrm>
            <a:off x="1409700" y="4533900"/>
            <a:ext cx="4161717" cy="1077218"/>
          </a:xfrm>
          <a:prstGeom prst="rect">
            <a:avLst/>
          </a:prstGeom>
        </p:spPr>
        <p:txBody>
          <a:bodyPr wrap="none">
            <a:spAutoFit/>
          </a:bodyPr>
          <a:lstStyle/>
          <a:p>
            <a:pPr algn="ctr"/>
            <a:r>
              <a:rPr lang="en-US" sz="3200" b="1" dirty="0" err="1" smtClean="0">
                <a:solidFill>
                  <a:srgbClr val="C00000"/>
                </a:solidFill>
                <a:latin typeface="Arial Narrow" pitchFamily="34" charset="0"/>
              </a:rPr>
              <a:t>ans</a:t>
            </a:r>
            <a:r>
              <a:rPr lang="en-US" sz="3200" b="1" dirty="0" smtClean="0">
                <a:solidFill>
                  <a:srgbClr val="C00000"/>
                </a:solidFill>
                <a:latin typeface="Arial Narrow" pitchFamily="34" charset="0"/>
              </a:rPr>
              <a:t>: </a:t>
            </a:r>
            <a:r>
              <a:rPr lang="en-US" sz="3200" b="1" dirty="0" smtClean="0">
                <a:solidFill>
                  <a:srgbClr val="FFC000"/>
                </a:solidFill>
                <a:latin typeface="Arial Narrow" pitchFamily="34" charset="0"/>
              </a:rPr>
              <a:t>3.07 × 10</a:t>
            </a:r>
            <a:r>
              <a:rPr lang="en-US" sz="3200" b="1" baseline="30000" dirty="0" smtClean="0">
                <a:solidFill>
                  <a:srgbClr val="FFC000"/>
                </a:solidFill>
                <a:latin typeface="Arial Narrow" pitchFamily="34" charset="0"/>
              </a:rPr>
              <a:t>24</a:t>
            </a:r>
            <a:r>
              <a:rPr lang="en-US" sz="3200" b="1" dirty="0" smtClean="0">
                <a:solidFill>
                  <a:srgbClr val="FFC000"/>
                </a:solidFill>
                <a:latin typeface="Arial Narrow" pitchFamily="34" charset="0"/>
              </a:rPr>
              <a:t>  S atoms</a:t>
            </a:r>
          </a:p>
          <a:p>
            <a:pPr algn="ctr"/>
            <a:endParaRPr lang="en-US" sz="3200" b="1" dirty="0" smtClean="0">
              <a:solidFill>
                <a:srgbClr val="FFC000"/>
              </a:solidFill>
              <a:latin typeface="Arial Narrow" pitchFamily="34" charset="0"/>
            </a:endParaRPr>
          </a:p>
        </p:txBody>
      </p:sp>
      <p:sp>
        <p:nvSpPr>
          <p:cNvPr id="30" name="Rectangle 29"/>
          <p:cNvSpPr/>
          <p:nvPr/>
        </p:nvSpPr>
        <p:spPr>
          <a:xfrm>
            <a:off x="1409700" y="5981700"/>
            <a:ext cx="3399264" cy="1077218"/>
          </a:xfrm>
          <a:prstGeom prst="rect">
            <a:avLst/>
          </a:prstGeom>
        </p:spPr>
        <p:txBody>
          <a:bodyPr wrap="none">
            <a:spAutoFit/>
          </a:bodyPr>
          <a:lstStyle/>
          <a:p>
            <a:pPr algn="ctr"/>
            <a:r>
              <a:rPr lang="en-US" sz="3200" b="1" dirty="0" err="1" smtClean="0">
                <a:solidFill>
                  <a:srgbClr val="C00000"/>
                </a:solidFill>
                <a:latin typeface="Arial Narrow" pitchFamily="34" charset="0"/>
              </a:rPr>
              <a:t>ans</a:t>
            </a:r>
            <a:r>
              <a:rPr lang="en-US" sz="3200" b="1" dirty="0" smtClean="0">
                <a:solidFill>
                  <a:srgbClr val="C00000"/>
                </a:solidFill>
                <a:latin typeface="Arial Narrow" pitchFamily="34" charset="0"/>
              </a:rPr>
              <a:t>: </a:t>
            </a:r>
            <a:r>
              <a:rPr lang="en-US" sz="3200" b="1" dirty="0" smtClean="0">
                <a:solidFill>
                  <a:srgbClr val="FFC000"/>
                </a:solidFill>
                <a:latin typeface="Arial Narrow" pitchFamily="34" charset="0"/>
              </a:rPr>
              <a:t>3.01 × 10</a:t>
            </a:r>
            <a:r>
              <a:rPr lang="en-US" sz="3200" b="1" baseline="30000" dirty="0" smtClean="0">
                <a:solidFill>
                  <a:srgbClr val="FFC000"/>
                </a:solidFill>
                <a:latin typeface="Arial Narrow" pitchFamily="34" charset="0"/>
              </a:rPr>
              <a:t>3  </a:t>
            </a:r>
            <a:r>
              <a:rPr lang="en-US" sz="3200" b="1" dirty="0" smtClean="0">
                <a:solidFill>
                  <a:srgbClr val="FFC000"/>
                </a:solidFill>
                <a:latin typeface="Arial Narrow" pitchFamily="34" charset="0"/>
              </a:rPr>
              <a:t>g Au</a:t>
            </a:r>
          </a:p>
          <a:p>
            <a:pPr algn="ctr"/>
            <a:endParaRPr lang="en-US" sz="3200" b="1" dirty="0" smtClean="0">
              <a:solidFill>
                <a:srgbClr val="FFC000"/>
              </a:solidFill>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3"/>
          <p:cNvSpPr>
            <a:spLocks noGrp="1"/>
          </p:cNvSpPr>
          <p:nvPr>
            <p:ph type="sldNum" sz="quarter" idx="12"/>
          </p:nvPr>
        </p:nvSpPr>
        <p:spPr>
          <a:noFill/>
        </p:spPr>
        <p:txBody>
          <a:bodyPr/>
          <a:lstStyle/>
          <a:p>
            <a:fld id="{32A4B054-F42D-4A19-8619-63FFB306BABC}" type="slidenum">
              <a:rPr lang="en-US">
                <a:solidFill>
                  <a:schemeClr val="accent3">
                    <a:lumMod val="40000"/>
                    <a:lumOff val="60000"/>
                  </a:schemeClr>
                </a:solidFill>
                <a:latin typeface="+mj-lt"/>
              </a:rPr>
              <a:pPr/>
              <a:t>11</a:t>
            </a:fld>
            <a:endParaRPr lang="en-US" dirty="0">
              <a:solidFill>
                <a:schemeClr val="accent3">
                  <a:lumMod val="40000"/>
                  <a:lumOff val="60000"/>
                </a:schemeClr>
              </a:solidFill>
              <a:latin typeface="+mj-lt"/>
            </a:endParaRPr>
          </a:p>
        </p:txBody>
      </p:sp>
      <p:sp>
        <p:nvSpPr>
          <p:cNvPr id="23" name="Rectangle 22"/>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Molecular Mass</a:t>
            </a:r>
            <a:endParaRPr lang="en-US" sz="4800" b="1" dirty="0" smtClean="0">
              <a:ln>
                <a:solidFill>
                  <a:srgbClr val="666666"/>
                </a:solidFill>
              </a:ln>
              <a:solidFill>
                <a:srgbClr val="FFC000"/>
              </a:solidFill>
              <a:latin typeface="Arial Narrow" pitchFamily="34" charset="0"/>
            </a:endParaRPr>
          </a:p>
        </p:txBody>
      </p:sp>
      <p:sp>
        <p:nvSpPr>
          <p:cNvPr id="24" name="Rectangle 23"/>
          <p:cNvSpPr/>
          <p:nvPr/>
        </p:nvSpPr>
        <p:spPr>
          <a:xfrm>
            <a:off x="0" y="1136266"/>
            <a:ext cx="12192000" cy="6001643"/>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Molecular mass  </a:t>
            </a:r>
            <a:r>
              <a:rPr lang="en-SG" sz="3200" b="1" dirty="0" smtClean="0">
                <a:solidFill>
                  <a:schemeClr val="accent3">
                    <a:lumMod val="40000"/>
                    <a:lumOff val="60000"/>
                  </a:schemeClr>
                </a:solidFill>
                <a:latin typeface="Arial Narrow" pitchFamily="34" charset="0"/>
              </a:rPr>
              <a:t>(or molecular weight) is the sum of the atomic masses (in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 in a molecule.</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 </a:t>
            </a:r>
            <a:r>
              <a:rPr lang="en-SG" sz="3200" b="1" dirty="0" err="1" smtClean="0">
                <a:solidFill>
                  <a:srgbClr val="FFC000"/>
                </a:solidFill>
                <a:latin typeface="Arial Narrow" pitchFamily="34" charset="0"/>
              </a:rPr>
              <a:t>1S</a:t>
            </a:r>
            <a:r>
              <a:rPr lang="en-SG" sz="3200" b="1" dirty="0" smtClean="0">
                <a:solidFill>
                  <a:srgbClr val="FFC000"/>
                </a:solidFill>
                <a:latin typeface="Arial Narrow" pitchFamily="34" charset="0"/>
              </a:rPr>
              <a:t>          </a:t>
            </a:r>
            <a:r>
              <a:rPr lang="en-SG" sz="3200" b="1" dirty="0" smtClean="0">
                <a:solidFill>
                  <a:schemeClr val="accent3">
                    <a:lumMod val="40000"/>
                    <a:lumOff val="60000"/>
                  </a:schemeClr>
                </a:solidFill>
                <a:latin typeface="Arial Narrow" pitchFamily="34" charset="0"/>
              </a:rPr>
              <a:t>32.07        </a:t>
            </a:r>
            <a:r>
              <a:rPr lang="en-SG" sz="3200" b="1" dirty="0" err="1" smtClean="0">
                <a:solidFill>
                  <a:schemeClr val="accent3">
                    <a:lumMod val="40000"/>
                    <a:lumOff val="60000"/>
                  </a:schemeClr>
                </a:solidFill>
                <a:latin typeface="Arial Narrow" pitchFamily="34" charset="0"/>
              </a:rPr>
              <a:t>amu</a:t>
            </a: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rgbClr val="C00000"/>
                </a:solidFill>
                <a:latin typeface="Arial Narrow" pitchFamily="34" charset="0"/>
              </a:rPr>
              <a:t>                                                     </a:t>
            </a:r>
            <a:r>
              <a:rPr lang="en-SG" sz="3200" b="1" dirty="0" err="1" smtClean="0">
                <a:solidFill>
                  <a:srgbClr val="C00000"/>
                </a:solidFill>
                <a:latin typeface="Arial Narrow" pitchFamily="34" charset="0"/>
              </a:rPr>
              <a:t>2O</a:t>
            </a:r>
            <a:r>
              <a:rPr lang="en-SG" sz="3200" b="1" dirty="0" smtClean="0">
                <a:solidFill>
                  <a:schemeClr val="accent3">
                    <a:lumMod val="40000"/>
                    <a:lumOff val="60000"/>
                  </a:schemeClr>
                </a:solidFill>
                <a:latin typeface="Arial Narrow" pitchFamily="34" charset="0"/>
              </a:rPr>
              <a:t>      + 2 x 16.00 </a:t>
            </a:r>
            <a:r>
              <a:rPr lang="en-SG" sz="3200" b="1" dirty="0" err="1" smtClean="0">
                <a:solidFill>
                  <a:schemeClr val="accent3">
                    <a:lumMod val="40000"/>
                    <a:lumOff val="60000"/>
                  </a:schemeClr>
                </a:solidFill>
                <a:latin typeface="Arial Narrow" pitchFamily="34" charset="0"/>
              </a:rPr>
              <a:t>amu</a:t>
            </a: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rgbClr val="FFC000"/>
                </a:solidFill>
                <a:latin typeface="Arial Narrow" pitchFamily="34" charset="0"/>
              </a:rPr>
              <a:t>                                                     </a:t>
            </a:r>
            <a:r>
              <a:rPr lang="en-SG" sz="3200" b="1" dirty="0" err="1" smtClean="0">
                <a:solidFill>
                  <a:srgbClr val="FFC000"/>
                </a:solidFill>
                <a:latin typeface="Arial Narrow" pitchFamily="34" charset="0"/>
              </a:rPr>
              <a:t>S</a:t>
            </a:r>
            <a:r>
              <a:rPr lang="en-SG" sz="3200" b="1" dirty="0" err="1" smtClean="0">
                <a:solidFill>
                  <a:srgbClr val="C00000"/>
                </a:solidFill>
                <a:latin typeface="Arial Narrow" pitchFamily="34" charset="0"/>
              </a:rPr>
              <a:t>O</a:t>
            </a:r>
            <a:r>
              <a:rPr lang="en-SG" sz="3200" b="1" baseline="-25000" dirty="0" err="1" smtClean="0">
                <a:solidFill>
                  <a:srgbClr val="C00000"/>
                </a:solidFill>
                <a:latin typeface="Arial Narrow" pitchFamily="34" charset="0"/>
              </a:rPr>
              <a:t>2</a:t>
            </a:r>
            <a:r>
              <a:rPr lang="en-SG" sz="3200" b="1" dirty="0" smtClean="0">
                <a:solidFill>
                  <a:srgbClr val="FFC000"/>
                </a:solidFill>
                <a:latin typeface="Arial Narrow" pitchFamily="34" charset="0"/>
              </a:rPr>
              <a:t>       64.07       </a:t>
            </a:r>
            <a:r>
              <a:rPr lang="en-SG" sz="3200" b="1" dirty="0" err="1" smtClean="0">
                <a:solidFill>
                  <a:srgbClr val="FFC000"/>
                </a:solidFill>
                <a:latin typeface="Arial Narrow" pitchFamily="34" charset="0"/>
              </a:rPr>
              <a:t>amu</a:t>
            </a:r>
            <a:r>
              <a:rPr lang="en-SG" sz="3200" b="1" dirty="0" smtClean="0">
                <a:solidFill>
                  <a:srgbClr val="FFC000"/>
                </a:solidFill>
                <a:latin typeface="Arial Narrow" pitchFamily="34" charset="0"/>
              </a:rPr>
              <a:t> </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rgbClr val="C00000"/>
                </a:solidFill>
                <a:latin typeface="Arial Narrow" pitchFamily="34" charset="0"/>
              </a:rPr>
              <a:t>                                            For any molecule</a:t>
            </a:r>
          </a:p>
          <a:p>
            <a:pPr marL="363538" marR="36576" indent="80963">
              <a:buClr>
                <a:srgbClr val="C00000"/>
              </a:buClr>
              <a:buSzPct val="80000"/>
            </a:pPr>
            <a:r>
              <a:rPr lang="en-SG" sz="3200" b="1" dirty="0" smtClean="0">
                <a:solidFill>
                  <a:srgbClr val="C00000"/>
                </a:solidFill>
                <a:latin typeface="Arial Narrow" pitchFamily="34" charset="0"/>
              </a:rPr>
              <a:t>                       Molecular mass (</a:t>
            </a:r>
            <a:r>
              <a:rPr lang="en-SG" sz="3200" b="1" dirty="0" err="1" smtClean="0">
                <a:solidFill>
                  <a:srgbClr val="C00000"/>
                </a:solidFill>
                <a:latin typeface="Arial Narrow" pitchFamily="34" charset="0"/>
              </a:rPr>
              <a:t>amu</a:t>
            </a:r>
            <a:r>
              <a:rPr lang="en-SG" sz="3200" b="1" dirty="0" smtClean="0">
                <a:solidFill>
                  <a:srgbClr val="C00000"/>
                </a:solidFill>
                <a:latin typeface="Arial Narrow" pitchFamily="34" charset="0"/>
              </a:rPr>
              <a:t>) = molar mass (grams)</a:t>
            </a:r>
          </a:p>
          <a:p>
            <a:pPr marL="363538" marR="36576" indent="80963" algn="ctr">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lgn="ctr">
              <a:buClr>
                <a:srgbClr val="C00000"/>
              </a:buClr>
              <a:buSzPct val="80000"/>
            </a:pPr>
            <a:r>
              <a:rPr lang="en-SG" sz="3200" b="1" dirty="0" smtClean="0">
                <a:solidFill>
                  <a:schemeClr val="accent3">
                    <a:lumMod val="40000"/>
                    <a:lumOff val="60000"/>
                  </a:schemeClr>
                </a:solidFill>
                <a:latin typeface="Arial Narrow" pitchFamily="34" charset="0"/>
              </a:rPr>
              <a:t>1 molecule </a:t>
            </a:r>
            <a:r>
              <a:rPr lang="en-SG" sz="3200" b="1" dirty="0" err="1" smtClean="0">
                <a:solidFill>
                  <a:schemeClr val="accent3">
                    <a:lumMod val="40000"/>
                    <a:lumOff val="60000"/>
                  </a:schemeClr>
                </a:solidFill>
                <a:latin typeface="Arial Narrow" pitchFamily="34" charset="0"/>
              </a:rPr>
              <a:t>SO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 64.07 </a:t>
            </a:r>
            <a:r>
              <a:rPr lang="en-SG" sz="3200" b="1" dirty="0" err="1" smtClean="0">
                <a:solidFill>
                  <a:schemeClr val="accent3">
                    <a:lumMod val="40000"/>
                    <a:lumOff val="60000"/>
                  </a:schemeClr>
                </a:solidFill>
                <a:latin typeface="Arial Narrow" pitchFamily="34" charset="0"/>
              </a:rPr>
              <a:t>amu</a:t>
            </a:r>
            <a:endParaRPr lang="en-SG" sz="3200" b="1" dirty="0" smtClean="0">
              <a:solidFill>
                <a:schemeClr val="accent3">
                  <a:lumMod val="40000"/>
                  <a:lumOff val="60000"/>
                </a:schemeClr>
              </a:solidFill>
              <a:latin typeface="Arial Narrow" pitchFamily="34" charset="0"/>
            </a:endParaRPr>
          </a:p>
          <a:p>
            <a:pPr marL="363538" marR="36576" indent="80963" algn="ctr">
              <a:buClr>
                <a:srgbClr val="C00000"/>
              </a:buClr>
              <a:buSzPct val="80000"/>
            </a:pPr>
            <a:r>
              <a:rPr lang="en-SG" sz="3200" b="1" dirty="0" smtClean="0">
                <a:solidFill>
                  <a:schemeClr val="accent3">
                    <a:lumMod val="40000"/>
                    <a:lumOff val="60000"/>
                  </a:schemeClr>
                </a:solidFill>
                <a:latin typeface="Arial Narrow" pitchFamily="34" charset="0"/>
              </a:rPr>
              <a:t>A mol </a:t>
            </a:r>
            <a:r>
              <a:rPr lang="en-SG" sz="3200" b="1" dirty="0" err="1" smtClean="0">
                <a:solidFill>
                  <a:schemeClr val="accent3">
                    <a:lumMod val="40000"/>
                    <a:lumOff val="60000"/>
                  </a:schemeClr>
                </a:solidFill>
                <a:latin typeface="Arial Narrow" pitchFamily="34" charset="0"/>
              </a:rPr>
              <a:t>SO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 64.07 g </a:t>
            </a:r>
            <a:r>
              <a:rPr lang="en-SG" sz="3200" b="1" dirty="0" err="1" smtClean="0">
                <a:solidFill>
                  <a:schemeClr val="accent3">
                    <a:lumMod val="40000"/>
                    <a:lumOff val="60000"/>
                  </a:schemeClr>
                </a:solidFill>
                <a:latin typeface="Arial Narrow" pitchFamily="34" charset="0"/>
              </a:rPr>
              <a:t>SO</a:t>
            </a:r>
            <a:r>
              <a:rPr lang="en-SG" sz="3200" b="1" baseline="-25000" dirty="0" err="1" smtClean="0">
                <a:solidFill>
                  <a:schemeClr val="accent3">
                    <a:lumMod val="40000"/>
                    <a:lumOff val="60000"/>
                  </a:schemeClr>
                </a:solidFill>
                <a:latin typeface="Arial Narrow" pitchFamily="34" charset="0"/>
              </a:rPr>
              <a:t>2</a:t>
            </a:r>
            <a:endParaRPr lang="en-SG" sz="3200" b="1" baseline="-25000" dirty="0" smtClean="0">
              <a:solidFill>
                <a:schemeClr val="accent3">
                  <a:lumMod val="40000"/>
                  <a:lumOff val="60000"/>
                </a:schemeClr>
              </a:solidFill>
              <a:latin typeface="Arial Narrow" pitchFamily="34" charset="0"/>
            </a:endParaRPr>
          </a:p>
          <a:p>
            <a:pPr marL="363538" marR="36576" indent="80963" algn="ctr">
              <a:buClr>
                <a:srgbClr val="C00000"/>
              </a:buClr>
              <a:buSzPct val="80000"/>
            </a:pPr>
            <a:r>
              <a:rPr lang="en-SG" sz="3200" b="1" dirty="0" smtClean="0">
                <a:solidFill>
                  <a:schemeClr val="accent3">
                    <a:lumMod val="40000"/>
                    <a:lumOff val="60000"/>
                  </a:schemeClr>
                </a:solidFill>
                <a:latin typeface="Arial Narrow" pitchFamily="34" charset="0"/>
              </a:rPr>
              <a:t>	</a:t>
            </a:r>
            <a:endParaRPr lang="en-US" sz="3200" b="1" dirty="0" smtClean="0">
              <a:solidFill>
                <a:schemeClr val="accent3">
                  <a:lumMod val="40000"/>
                  <a:lumOff val="60000"/>
                </a:schemeClr>
              </a:solidFill>
              <a:latin typeface="Arial Narrow" pitchFamily="34" charset="0"/>
            </a:endParaRPr>
          </a:p>
        </p:txBody>
      </p:sp>
      <p:cxnSp>
        <p:nvCxnSpPr>
          <p:cNvPr id="11" name="Straight Connector 10"/>
          <p:cNvCxnSpPr/>
          <p:nvPr/>
        </p:nvCxnSpPr>
        <p:spPr>
          <a:xfrm>
            <a:off x="4800600" y="3133725"/>
            <a:ext cx="4486275" cy="28575"/>
          </a:xfrm>
          <a:prstGeom prst="line">
            <a:avLst/>
          </a:prstGeom>
          <a:ln w="12700">
            <a:solidFill>
              <a:srgbClr val="FFC000"/>
            </a:solidFill>
          </a:ln>
        </p:spPr>
        <p:style>
          <a:lnRef idx="1">
            <a:schemeClr val="accent2"/>
          </a:lnRef>
          <a:fillRef idx="0">
            <a:schemeClr val="accent2"/>
          </a:fillRef>
          <a:effectRef idx="0">
            <a:schemeClr val="accent2"/>
          </a:effectRef>
          <a:fontRef idx="minor">
            <a:schemeClr val="tx1"/>
          </a:fontRef>
        </p:style>
      </p:cxnSp>
      <p:pic>
        <p:nvPicPr>
          <p:cNvPr id="12" name="Picture 11" descr="kjhk.tif"/>
          <p:cNvPicPr>
            <a:picLocks noChangeAspect="1"/>
          </p:cNvPicPr>
          <p:nvPr/>
        </p:nvPicPr>
        <p:blipFill>
          <a:blip r:embed="rId2">
            <a:clrChange>
              <a:clrFrom>
                <a:srgbClr val="035063"/>
              </a:clrFrom>
              <a:clrTo>
                <a:srgbClr val="035063">
                  <a:alpha val="0"/>
                </a:srgbClr>
              </a:clrTo>
            </a:clrChange>
          </a:blip>
          <a:stretch>
            <a:fillRect/>
          </a:stretch>
        </p:blipFill>
        <p:spPr>
          <a:xfrm>
            <a:off x="2107824" y="2231571"/>
            <a:ext cx="2511350" cy="151311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 Box 1029"/>
          <p:cNvSpPr txBox="1">
            <a:spLocks noChangeArrowheads="1"/>
          </p:cNvSpPr>
          <p:nvPr/>
        </p:nvSpPr>
        <p:spPr bwMode="auto">
          <a:xfrm>
            <a:off x="1155701" y="533401"/>
            <a:ext cx="8133958" cy="646331"/>
          </a:xfrm>
          <a:prstGeom prst="rect">
            <a:avLst/>
          </a:prstGeom>
          <a:noFill/>
          <a:ln w="9525">
            <a:noFill/>
            <a:miter lim="800000"/>
            <a:headEnd/>
            <a:tailEnd/>
          </a:ln>
        </p:spPr>
        <p:txBody>
          <a:bodyPr wrap="none">
            <a:spAutoFit/>
          </a:bodyPr>
          <a:lstStyle/>
          <a:p>
            <a:r>
              <a:rPr lang="en-US" sz="3600" b="1" dirty="0">
                <a:solidFill>
                  <a:srgbClr val="FFC000"/>
                </a:solidFill>
                <a:latin typeface="Arial Narrow" pitchFamily="34" charset="0"/>
              </a:rPr>
              <a:t>How many </a:t>
            </a:r>
            <a:r>
              <a:rPr lang="en-SG" sz="3600" b="1" dirty="0" smtClean="0">
                <a:solidFill>
                  <a:srgbClr val="FFC000"/>
                </a:solidFill>
                <a:latin typeface="Arial Narrow" pitchFamily="34" charset="0"/>
              </a:rPr>
              <a:t>H atoms are in 72.5 g of </a:t>
            </a:r>
            <a:r>
              <a:rPr lang="en-SG" sz="3600" b="1" dirty="0" err="1" smtClean="0">
                <a:solidFill>
                  <a:srgbClr val="FFC000"/>
                </a:solidFill>
                <a:latin typeface="Arial Narrow" pitchFamily="34" charset="0"/>
              </a:rPr>
              <a:t>C</a:t>
            </a:r>
            <a:r>
              <a:rPr lang="en-SG" sz="3600" b="1" baseline="-25000" dirty="0" err="1" smtClean="0">
                <a:solidFill>
                  <a:srgbClr val="FFC000"/>
                </a:solidFill>
                <a:latin typeface="Arial Narrow" pitchFamily="34" charset="0"/>
              </a:rPr>
              <a:t>3</a:t>
            </a:r>
            <a:r>
              <a:rPr lang="en-SG" sz="3600" b="1" dirty="0" err="1" smtClean="0">
                <a:solidFill>
                  <a:srgbClr val="FFC000"/>
                </a:solidFill>
                <a:latin typeface="Arial Narrow" pitchFamily="34" charset="0"/>
              </a:rPr>
              <a:t>H</a:t>
            </a:r>
            <a:r>
              <a:rPr lang="en-SG" sz="3600" b="1" baseline="-25000" dirty="0" err="1" smtClean="0">
                <a:solidFill>
                  <a:srgbClr val="FFC000"/>
                </a:solidFill>
                <a:latin typeface="Arial Narrow" pitchFamily="34" charset="0"/>
              </a:rPr>
              <a:t>8</a:t>
            </a:r>
            <a:r>
              <a:rPr lang="en-SG" sz="3600" b="1" dirty="0" err="1" smtClean="0">
                <a:solidFill>
                  <a:srgbClr val="FFC000"/>
                </a:solidFill>
                <a:latin typeface="Arial Narrow" pitchFamily="34" charset="0"/>
              </a:rPr>
              <a:t>O</a:t>
            </a:r>
            <a:r>
              <a:rPr lang="en-SG" sz="3600" b="1" dirty="0" smtClean="0">
                <a:solidFill>
                  <a:srgbClr val="FFC000"/>
                </a:solidFill>
                <a:latin typeface="Arial Narrow" pitchFamily="34" charset="0"/>
              </a:rPr>
              <a:t> ?</a:t>
            </a:r>
          </a:p>
        </p:txBody>
      </p:sp>
      <p:sp>
        <p:nvSpPr>
          <p:cNvPr id="3075" name="Slide Number Placeholder 3"/>
          <p:cNvSpPr>
            <a:spLocks noGrp="1"/>
          </p:cNvSpPr>
          <p:nvPr>
            <p:ph type="sldNum" sz="quarter" idx="12"/>
          </p:nvPr>
        </p:nvSpPr>
        <p:spPr>
          <a:noFill/>
        </p:spPr>
        <p:txBody>
          <a:bodyPr/>
          <a:lstStyle/>
          <a:p>
            <a:fld id="{A2EC2A4D-81FC-47A3-91D2-2B90D30280CC}" type="slidenum">
              <a:rPr lang="en-US"/>
              <a:pPr/>
              <a:t>12</a:t>
            </a:fld>
            <a:endParaRPr lang="en-US"/>
          </a:p>
        </p:txBody>
      </p:sp>
      <p:sp>
        <p:nvSpPr>
          <p:cNvPr id="29702" name="Text Box 6"/>
          <p:cNvSpPr txBox="1">
            <a:spLocks noChangeArrowheads="1"/>
          </p:cNvSpPr>
          <p:nvPr/>
        </p:nvSpPr>
        <p:spPr bwMode="auto">
          <a:xfrm>
            <a:off x="1153874" y="1981201"/>
            <a:ext cx="9264075" cy="584775"/>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1 </a:t>
            </a:r>
            <a:r>
              <a:rPr lang="en-US" sz="3200" b="1" dirty="0">
                <a:solidFill>
                  <a:schemeClr val="accent3">
                    <a:lumMod val="40000"/>
                    <a:lumOff val="60000"/>
                  </a:schemeClr>
                </a:solidFill>
                <a:latin typeface="Arial Narrow" pitchFamily="34" charset="0"/>
              </a:rPr>
              <a:t>mol </a:t>
            </a:r>
            <a:r>
              <a:rPr lang="en-US" sz="3200" b="1" dirty="0" err="1">
                <a:solidFill>
                  <a:schemeClr val="accent3">
                    <a:lumMod val="40000"/>
                    <a:lumOff val="60000"/>
                  </a:schemeClr>
                </a:solidFill>
                <a:latin typeface="Arial Narrow" pitchFamily="34" charset="0"/>
              </a:rPr>
              <a:t>C</a:t>
            </a:r>
            <a:r>
              <a:rPr lang="en-US" sz="3200" b="1" baseline="-25000" dirty="0" err="1">
                <a:solidFill>
                  <a:schemeClr val="accent3">
                    <a:lumMod val="40000"/>
                    <a:lumOff val="60000"/>
                  </a:schemeClr>
                </a:solidFill>
                <a:latin typeface="Arial Narrow" pitchFamily="34" charset="0"/>
              </a:rPr>
              <a:t>3</a:t>
            </a:r>
            <a:r>
              <a:rPr lang="en-US" sz="3200" b="1" dirty="0" err="1">
                <a:solidFill>
                  <a:schemeClr val="accent3">
                    <a:lumMod val="40000"/>
                    <a:lumOff val="60000"/>
                  </a:schemeClr>
                </a:solidFill>
                <a:latin typeface="Arial Narrow" pitchFamily="34" charset="0"/>
              </a:rPr>
              <a:t>H</a:t>
            </a:r>
            <a:r>
              <a:rPr lang="en-US" sz="3200" b="1" baseline="-25000" dirty="0" err="1">
                <a:solidFill>
                  <a:schemeClr val="accent3">
                    <a:lumMod val="40000"/>
                    <a:lumOff val="60000"/>
                  </a:schemeClr>
                </a:solidFill>
                <a:latin typeface="Arial Narrow" pitchFamily="34" charset="0"/>
              </a:rPr>
              <a:t>8</a:t>
            </a:r>
            <a:r>
              <a:rPr lang="en-US" sz="3200" b="1" dirty="0" err="1">
                <a:solidFill>
                  <a:schemeClr val="accent3">
                    <a:lumMod val="40000"/>
                    <a:lumOff val="60000"/>
                  </a:schemeClr>
                </a:solidFill>
                <a:latin typeface="Arial Narrow" pitchFamily="34" charset="0"/>
              </a:rPr>
              <a:t>O</a:t>
            </a:r>
            <a:r>
              <a:rPr lang="en-US" sz="3200" b="1" dirty="0">
                <a:solidFill>
                  <a:schemeClr val="accent3">
                    <a:lumMod val="40000"/>
                    <a:lumOff val="60000"/>
                  </a:schemeClr>
                </a:solidFill>
                <a:latin typeface="Arial Narrow" pitchFamily="34" charset="0"/>
              </a:rPr>
              <a:t> = (3 x 12) + (8 x 1) + 16 = 60 g </a:t>
            </a:r>
            <a:r>
              <a:rPr lang="en-US" sz="3200" b="1" dirty="0" err="1" smtClean="0">
                <a:solidFill>
                  <a:schemeClr val="accent3">
                    <a:lumMod val="40000"/>
                    <a:lumOff val="60000"/>
                  </a:schemeClr>
                </a:solidFill>
                <a:latin typeface="Arial Narrow" pitchFamily="34" charset="0"/>
              </a:rPr>
              <a:t>C</a:t>
            </a:r>
            <a:r>
              <a:rPr lang="en-US" sz="3200" b="1" baseline="-25000" dirty="0" err="1" smtClean="0">
                <a:solidFill>
                  <a:schemeClr val="accent3">
                    <a:lumMod val="40000"/>
                    <a:lumOff val="60000"/>
                  </a:schemeClr>
                </a:solidFill>
                <a:latin typeface="Arial Narrow" pitchFamily="34" charset="0"/>
              </a:rPr>
              <a:t>3</a:t>
            </a:r>
            <a:r>
              <a:rPr lang="en-US" sz="3200" b="1" dirty="0" err="1" smtClean="0">
                <a:solidFill>
                  <a:schemeClr val="accent3">
                    <a:lumMod val="40000"/>
                    <a:lumOff val="60000"/>
                  </a:schemeClr>
                </a:solidFill>
                <a:latin typeface="Arial Narrow" pitchFamily="34" charset="0"/>
              </a:rPr>
              <a:t>H</a:t>
            </a:r>
            <a:r>
              <a:rPr lang="en-US" sz="3200" b="1" baseline="-25000" dirty="0" err="1" smtClean="0">
                <a:solidFill>
                  <a:schemeClr val="accent3">
                    <a:lumMod val="40000"/>
                    <a:lumOff val="60000"/>
                  </a:schemeClr>
                </a:solidFill>
                <a:latin typeface="Arial Narrow" pitchFamily="34" charset="0"/>
              </a:rPr>
              <a:t>8</a:t>
            </a:r>
            <a:r>
              <a:rPr lang="en-US" sz="3200" b="1" dirty="0" err="1" smtClean="0">
                <a:solidFill>
                  <a:schemeClr val="accent3">
                    <a:lumMod val="40000"/>
                    <a:lumOff val="60000"/>
                  </a:schemeClr>
                </a:solidFill>
                <a:latin typeface="Arial Narrow" pitchFamily="34" charset="0"/>
              </a:rPr>
              <a:t>O</a:t>
            </a:r>
            <a:r>
              <a:rPr lang="en-US" sz="3200" b="1" dirty="0" smtClean="0">
                <a:solidFill>
                  <a:schemeClr val="accent3">
                    <a:lumMod val="40000"/>
                    <a:lumOff val="60000"/>
                  </a:schemeClr>
                </a:solidFill>
                <a:latin typeface="Arial Narrow" pitchFamily="34" charset="0"/>
              </a:rPr>
              <a:t>          </a:t>
            </a:r>
            <a:endParaRPr lang="en-US" sz="3200" b="1" dirty="0">
              <a:solidFill>
                <a:schemeClr val="accent3">
                  <a:lumMod val="40000"/>
                  <a:lumOff val="60000"/>
                </a:schemeClr>
              </a:solidFill>
              <a:latin typeface="Arial Narrow" pitchFamily="34" charset="0"/>
            </a:endParaRPr>
          </a:p>
        </p:txBody>
      </p:sp>
      <p:sp>
        <p:nvSpPr>
          <p:cNvPr id="29703" name="Text Box 7"/>
          <p:cNvSpPr txBox="1">
            <a:spLocks noChangeArrowheads="1"/>
          </p:cNvSpPr>
          <p:nvPr/>
        </p:nvSpPr>
        <p:spPr bwMode="auto">
          <a:xfrm>
            <a:off x="1178106" y="3200401"/>
            <a:ext cx="9789859" cy="584775"/>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1 </a:t>
            </a:r>
            <a:r>
              <a:rPr lang="en-US" sz="3200" b="1" dirty="0">
                <a:solidFill>
                  <a:schemeClr val="accent3">
                    <a:lumMod val="40000"/>
                    <a:lumOff val="60000"/>
                  </a:schemeClr>
                </a:solidFill>
                <a:latin typeface="Arial Narrow" pitchFamily="34" charset="0"/>
              </a:rPr>
              <a:t>mol H </a:t>
            </a:r>
            <a:r>
              <a:rPr lang="en-US" sz="3200" b="1" dirty="0" smtClean="0">
                <a:solidFill>
                  <a:schemeClr val="accent3">
                    <a:lumMod val="40000"/>
                    <a:lumOff val="60000"/>
                  </a:schemeClr>
                </a:solidFill>
                <a:latin typeface="Arial Narrow" pitchFamily="34" charset="0"/>
              </a:rPr>
              <a:t>                                               = </a:t>
            </a:r>
            <a:r>
              <a:rPr lang="en-US" sz="3200" b="1" dirty="0">
                <a:solidFill>
                  <a:schemeClr val="accent3">
                    <a:lumMod val="40000"/>
                    <a:lumOff val="60000"/>
                  </a:schemeClr>
                </a:solidFill>
                <a:latin typeface="Arial Narrow" pitchFamily="34" charset="0"/>
              </a:rPr>
              <a:t>6.022 x 10</a:t>
            </a:r>
            <a:r>
              <a:rPr lang="en-US" sz="3200" b="1" baseline="30000" dirty="0">
                <a:solidFill>
                  <a:schemeClr val="accent3">
                    <a:lumMod val="40000"/>
                    <a:lumOff val="60000"/>
                  </a:schemeClr>
                </a:solidFill>
                <a:latin typeface="Arial Narrow" pitchFamily="34" charset="0"/>
              </a:rPr>
              <a:t>23</a:t>
            </a:r>
            <a:r>
              <a:rPr lang="en-US" sz="3200" b="1" dirty="0">
                <a:solidFill>
                  <a:schemeClr val="accent3">
                    <a:lumMod val="40000"/>
                    <a:lumOff val="60000"/>
                  </a:schemeClr>
                </a:solidFill>
                <a:latin typeface="Arial Narrow" pitchFamily="34" charset="0"/>
              </a:rPr>
              <a:t> atoms H</a:t>
            </a:r>
          </a:p>
        </p:txBody>
      </p:sp>
      <p:sp>
        <p:nvSpPr>
          <p:cNvPr id="29723" name="Text Box 27"/>
          <p:cNvSpPr txBox="1">
            <a:spLocks noChangeArrowheads="1"/>
          </p:cNvSpPr>
          <p:nvPr/>
        </p:nvSpPr>
        <p:spPr bwMode="auto">
          <a:xfrm>
            <a:off x="1147849" y="2634344"/>
            <a:ext cx="8810425" cy="584775"/>
          </a:xfrm>
          <a:prstGeom prst="rect">
            <a:avLst/>
          </a:prstGeom>
          <a:noFill/>
          <a:ln w="9525">
            <a:noFill/>
            <a:miter lim="800000"/>
            <a:headEnd/>
            <a:tailEnd/>
          </a:ln>
        </p:spPr>
        <p:txBody>
          <a:bodyPr wrap="none">
            <a:spAutoFit/>
          </a:bodyPr>
          <a:lstStyle/>
          <a:p>
            <a:pPr algn="ct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1 </a:t>
            </a:r>
            <a:r>
              <a:rPr lang="en-US" sz="3200" b="1" dirty="0">
                <a:solidFill>
                  <a:schemeClr val="accent3">
                    <a:lumMod val="40000"/>
                    <a:lumOff val="60000"/>
                  </a:schemeClr>
                </a:solidFill>
                <a:latin typeface="Arial Narrow" pitchFamily="34" charset="0"/>
              </a:rPr>
              <a:t>mol </a:t>
            </a:r>
            <a:r>
              <a:rPr lang="en-US" sz="3200" b="1" dirty="0" err="1">
                <a:solidFill>
                  <a:schemeClr val="accent3">
                    <a:lumMod val="40000"/>
                    <a:lumOff val="60000"/>
                  </a:schemeClr>
                </a:solidFill>
                <a:latin typeface="Arial Narrow" pitchFamily="34" charset="0"/>
              </a:rPr>
              <a:t>C</a:t>
            </a:r>
            <a:r>
              <a:rPr lang="en-US" sz="3200" b="1" baseline="-25000" dirty="0" err="1">
                <a:solidFill>
                  <a:schemeClr val="accent3">
                    <a:lumMod val="40000"/>
                    <a:lumOff val="60000"/>
                  </a:schemeClr>
                </a:solidFill>
                <a:latin typeface="Arial Narrow" pitchFamily="34" charset="0"/>
              </a:rPr>
              <a:t>3</a:t>
            </a:r>
            <a:r>
              <a:rPr lang="en-US" sz="3200" b="1" dirty="0" err="1">
                <a:solidFill>
                  <a:schemeClr val="accent3">
                    <a:lumMod val="40000"/>
                    <a:lumOff val="60000"/>
                  </a:schemeClr>
                </a:solidFill>
                <a:latin typeface="Arial Narrow" pitchFamily="34" charset="0"/>
              </a:rPr>
              <a:t>H</a:t>
            </a:r>
            <a:r>
              <a:rPr lang="en-US" sz="3200" b="1" baseline="-25000" dirty="0" err="1">
                <a:solidFill>
                  <a:schemeClr val="accent3">
                    <a:lumMod val="40000"/>
                    <a:lumOff val="60000"/>
                  </a:schemeClr>
                </a:solidFill>
                <a:latin typeface="Arial Narrow" pitchFamily="34" charset="0"/>
              </a:rPr>
              <a:t>8</a:t>
            </a:r>
            <a:r>
              <a:rPr lang="en-US" sz="3200" b="1" dirty="0" err="1">
                <a:solidFill>
                  <a:schemeClr val="accent3">
                    <a:lumMod val="40000"/>
                    <a:lumOff val="60000"/>
                  </a:schemeClr>
                </a:solidFill>
                <a:latin typeface="Arial Narrow" pitchFamily="34" charset="0"/>
              </a:rPr>
              <a:t>O</a:t>
            </a:r>
            <a:r>
              <a:rPr lang="en-US" sz="3200" b="1" dirty="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molecules                     </a:t>
            </a:r>
            <a:r>
              <a:rPr lang="en-US" sz="3200" b="1" dirty="0">
                <a:solidFill>
                  <a:schemeClr val="accent3">
                    <a:lumMod val="40000"/>
                    <a:lumOff val="60000"/>
                  </a:schemeClr>
                </a:solidFill>
                <a:latin typeface="Arial Narrow" pitchFamily="34" charset="0"/>
              </a:rPr>
              <a:t>= 8 mol H atoms</a:t>
            </a:r>
          </a:p>
        </p:txBody>
      </p:sp>
      <p:sp>
        <p:nvSpPr>
          <p:cNvPr id="29721" name="Text Box 25"/>
          <p:cNvSpPr txBox="1">
            <a:spLocks noChangeArrowheads="1"/>
          </p:cNvSpPr>
          <p:nvPr/>
        </p:nvSpPr>
        <p:spPr bwMode="auto">
          <a:xfrm>
            <a:off x="7171450" y="5355768"/>
            <a:ext cx="3736920" cy="584775"/>
          </a:xfrm>
          <a:prstGeom prst="rect">
            <a:avLst/>
          </a:prstGeom>
          <a:noFill/>
          <a:ln w="9525">
            <a:noFill/>
            <a:miter lim="800000"/>
            <a:headEnd/>
            <a:tailEnd/>
          </a:ln>
        </p:spPr>
        <p:txBody>
          <a:bodyPr wrap="none">
            <a:spAutoFit/>
          </a:bodyPr>
          <a:lstStyle/>
          <a:p>
            <a:pPr>
              <a:tabLst>
                <a:tab pos="261938" algn="l"/>
              </a:tabLst>
            </a:pPr>
            <a:r>
              <a:rPr lang="en-US" sz="3200" b="1" dirty="0" smtClean="0">
                <a:solidFill>
                  <a:schemeClr val="accent3">
                    <a:lumMod val="40000"/>
                    <a:lumOff val="60000"/>
                  </a:schemeClr>
                </a:solidFill>
                <a:latin typeface="Arial Narrow" pitchFamily="34" charset="0"/>
              </a:rPr>
              <a:t>= </a:t>
            </a:r>
            <a:r>
              <a:rPr lang="en-US" sz="3200" b="1" dirty="0" smtClean="0">
                <a:solidFill>
                  <a:srgbClr val="FFC000"/>
                </a:solidFill>
                <a:latin typeface="Arial Narrow" pitchFamily="34" charset="0"/>
              </a:rPr>
              <a:t>5.82 </a:t>
            </a:r>
            <a:r>
              <a:rPr lang="en-US" sz="3200" b="1" dirty="0">
                <a:solidFill>
                  <a:srgbClr val="FFC000"/>
                </a:solidFill>
                <a:latin typeface="Arial Narrow" pitchFamily="34" charset="0"/>
              </a:rPr>
              <a:t>x 10</a:t>
            </a:r>
            <a:r>
              <a:rPr lang="en-US" sz="3200" b="1" baseline="30000" dirty="0">
                <a:solidFill>
                  <a:srgbClr val="FFC000"/>
                </a:solidFill>
                <a:latin typeface="Arial Narrow" pitchFamily="34" charset="0"/>
              </a:rPr>
              <a:t>24</a:t>
            </a:r>
            <a:r>
              <a:rPr lang="en-US" sz="3200" b="1" dirty="0">
                <a:solidFill>
                  <a:srgbClr val="FFC000"/>
                </a:solidFill>
                <a:latin typeface="Arial Narrow" pitchFamily="34" charset="0"/>
              </a:rPr>
              <a:t> atoms </a:t>
            </a:r>
            <a:r>
              <a:rPr lang="en-US" sz="3200" b="1" dirty="0" smtClean="0">
                <a:solidFill>
                  <a:srgbClr val="FFC000"/>
                </a:solidFill>
                <a:latin typeface="Arial Narrow" pitchFamily="34" charset="0"/>
              </a:rPr>
              <a:t>H  </a:t>
            </a:r>
            <a:endParaRPr lang="en-US" sz="3200" b="1" dirty="0">
              <a:solidFill>
                <a:srgbClr val="FFC000"/>
              </a:solidFill>
              <a:latin typeface="Arial Narrow" pitchFamily="34" charset="0"/>
            </a:endParaRPr>
          </a:p>
        </p:txBody>
      </p:sp>
      <p:sp>
        <p:nvSpPr>
          <p:cNvPr id="29724" name="Text Box 28"/>
          <p:cNvSpPr txBox="1">
            <a:spLocks noChangeArrowheads="1"/>
          </p:cNvSpPr>
          <p:nvPr/>
        </p:nvSpPr>
        <p:spPr bwMode="auto">
          <a:xfrm>
            <a:off x="566046" y="4356101"/>
            <a:ext cx="2584362" cy="584775"/>
          </a:xfrm>
          <a:prstGeom prst="rect">
            <a:avLst/>
          </a:prstGeom>
          <a:noFill/>
          <a:ln w="9525">
            <a:noFill/>
            <a:miter lim="800000"/>
            <a:headEnd/>
            <a:tailEnd/>
          </a:ln>
        </p:spPr>
        <p:txBody>
          <a:bodyPr wrap="none">
            <a:spAutoFit/>
          </a:bodyPr>
          <a:lstStyle/>
          <a:p>
            <a:r>
              <a:rPr lang="en-US" sz="3200" b="1" dirty="0" smtClean="0">
                <a:solidFill>
                  <a:srgbClr val="C00000"/>
                </a:solidFill>
                <a:latin typeface="Arial Narrow" pitchFamily="34" charset="0"/>
                <a:sym typeface="Symbol"/>
              </a:rPr>
              <a:t></a:t>
            </a:r>
            <a:r>
              <a:rPr lang="en-US" sz="3200" b="1" dirty="0" smtClean="0">
                <a:solidFill>
                  <a:schemeClr val="accent3">
                    <a:lumMod val="40000"/>
                    <a:lumOff val="60000"/>
                  </a:schemeClr>
                </a:solidFill>
                <a:latin typeface="Arial Narrow" pitchFamily="34" charset="0"/>
              </a:rPr>
              <a:t>72.5 </a:t>
            </a:r>
            <a:r>
              <a:rPr lang="en-US" sz="3200" b="1" dirty="0">
                <a:solidFill>
                  <a:schemeClr val="accent3">
                    <a:lumMod val="40000"/>
                    <a:lumOff val="60000"/>
                  </a:schemeClr>
                </a:solidFill>
                <a:latin typeface="Arial Narrow" pitchFamily="34" charset="0"/>
              </a:rPr>
              <a:t>g </a:t>
            </a:r>
            <a:r>
              <a:rPr lang="en-US" sz="3200" b="1" dirty="0" err="1">
                <a:solidFill>
                  <a:schemeClr val="accent3">
                    <a:lumMod val="40000"/>
                    <a:lumOff val="60000"/>
                  </a:schemeClr>
                </a:solidFill>
                <a:latin typeface="Arial Narrow" pitchFamily="34" charset="0"/>
              </a:rPr>
              <a:t>C</a:t>
            </a:r>
            <a:r>
              <a:rPr lang="en-US" sz="3200" b="1" baseline="-25000" dirty="0" err="1">
                <a:solidFill>
                  <a:schemeClr val="accent3">
                    <a:lumMod val="40000"/>
                    <a:lumOff val="60000"/>
                  </a:schemeClr>
                </a:solidFill>
                <a:latin typeface="Arial Narrow" pitchFamily="34" charset="0"/>
              </a:rPr>
              <a:t>3</a:t>
            </a:r>
            <a:r>
              <a:rPr lang="en-US" sz="3200" b="1" dirty="0" err="1">
                <a:solidFill>
                  <a:schemeClr val="accent3">
                    <a:lumMod val="40000"/>
                    <a:lumOff val="60000"/>
                  </a:schemeClr>
                </a:solidFill>
                <a:latin typeface="Arial Narrow" pitchFamily="34" charset="0"/>
              </a:rPr>
              <a:t>H</a:t>
            </a:r>
            <a:r>
              <a:rPr lang="en-US" sz="3200" b="1" baseline="-25000" dirty="0" err="1">
                <a:solidFill>
                  <a:schemeClr val="accent3">
                    <a:lumMod val="40000"/>
                    <a:lumOff val="60000"/>
                  </a:schemeClr>
                </a:solidFill>
                <a:latin typeface="Arial Narrow" pitchFamily="34" charset="0"/>
              </a:rPr>
              <a:t>8</a:t>
            </a:r>
            <a:r>
              <a:rPr lang="en-US" sz="3200" b="1" dirty="0" err="1">
                <a:solidFill>
                  <a:schemeClr val="accent3">
                    <a:lumMod val="40000"/>
                    <a:lumOff val="60000"/>
                  </a:schemeClr>
                </a:solidFill>
                <a:latin typeface="Arial Narrow" pitchFamily="34" charset="0"/>
              </a:rPr>
              <a:t>O</a:t>
            </a:r>
            <a:endParaRPr lang="en-US" sz="3200" b="1" dirty="0">
              <a:solidFill>
                <a:schemeClr val="accent3">
                  <a:lumMod val="40000"/>
                  <a:lumOff val="60000"/>
                </a:schemeClr>
              </a:solidFill>
              <a:latin typeface="Arial Narrow" pitchFamily="34" charset="0"/>
            </a:endParaRPr>
          </a:p>
        </p:txBody>
      </p:sp>
      <p:grpSp>
        <p:nvGrpSpPr>
          <p:cNvPr id="2" name="Group 39"/>
          <p:cNvGrpSpPr>
            <a:grpSpLocks/>
          </p:cNvGrpSpPr>
          <p:nvPr/>
        </p:nvGrpSpPr>
        <p:grpSpPr bwMode="auto">
          <a:xfrm>
            <a:off x="3139439" y="4131350"/>
            <a:ext cx="2491439" cy="1014410"/>
            <a:chOff x="1380" y="2639"/>
            <a:chExt cx="1113" cy="639"/>
          </a:xfrm>
        </p:grpSpPr>
        <p:sp>
          <p:nvSpPr>
            <p:cNvPr id="3100" name="Text Box 29"/>
            <p:cNvSpPr txBox="1">
              <a:spLocks noChangeArrowheads="1"/>
            </p:cNvSpPr>
            <p:nvPr/>
          </p:nvSpPr>
          <p:spPr bwMode="auto">
            <a:xfrm>
              <a:off x="1475" y="2639"/>
              <a:ext cx="1018"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 mol C</a:t>
              </a:r>
              <a:r>
                <a:rPr lang="en-US" sz="3200" b="1" baseline="-25000">
                  <a:solidFill>
                    <a:schemeClr val="accent3">
                      <a:lumMod val="40000"/>
                      <a:lumOff val="60000"/>
                    </a:schemeClr>
                  </a:solidFill>
                  <a:latin typeface="Arial Narrow" pitchFamily="34" charset="0"/>
                </a:rPr>
                <a:t>3</a:t>
              </a:r>
              <a:r>
                <a:rPr lang="en-US" sz="3200" b="1">
                  <a:solidFill>
                    <a:schemeClr val="accent3">
                      <a:lumMod val="40000"/>
                      <a:lumOff val="60000"/>
                    </a:schemeClr>
                  </a:solidFill>
                  <a:latin typeface="Arial Narrow" pitchFamily="34" charset="0"/>
                </a:rPr>
                <a:t>H</a:t>
              </a:r>
              <a:r>
                <a:rPr lang="en-US" sz="3200" b="1" baseline="-25000">
                  <a:solidFill>
                    <a:schemeClr val="accent3">
                      <a:lumMod val="40000"/>
                      <a:lumOff val="60000"/>
                    </a:schemeClr>
                  </a:solidFill>
                  <a:latin typeface="Arial Narrow" pitchFamily="34" charset="0"/>
                </a:rPr>
                <a:t>8</a:t>
              </a:r>
              <a:r>
                <a:rPr lang="en-US" sz="3200" b="1">
                  <a:solidFill>
                    <a:schemeClr val="accent3">
                      <a:lumMod val="40000"/>
                      <a:lumOff val="60000"/>
                    </a:schemeClr>
                  </a:solidFill>
                  <a:latin typeface="Arial Narrow" pitchFamily="34" charset="0"/>
                </a:rPr>
                <a:t>O</a:t>
              </a:r>
            </a:p>
          </p:txBody>
        </p:sp>
        <p:sp>
          <p:nvSpPr>
            <p:cNvPr id="3101" name="Text Box 30"/>
            <p:cNvSpPr txBox="1">
              <a:spLocks noChangeArrowheads="1"/>
            </p:cNvSpPr>
            <p:nvPr/>
          </p:nvSpPr>
          <p:spPr bwMode="auto">
            <a:xfrm>
              <a:off x="1564" y="2910"/>
              <a:ext cx="913"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60 g </a:t>
              </a:r>
              <a:r>
                <a:rPr lang="en-US" sz="3200" b="1" dirty="0" err="1">
                  <a:solidFill>
                    <a:schemeClr val="accent3">
                      <a:lumMod val="40000"/>
                      <a:lumOff val="60000"/>
                    </a:schemeClr>
                  </a:solidFill>
                  <a:latin typeface="Arial Narrow" pitchFamily="34" charset="0"/>
                </a:rPr>
                <a:t>C</a:t>
              </a:r>
              <a:r>
                <a:rPr lang="en-US" sz="3200" b="1" baseline="-25000" dirty="0" err="1">
                  <a:solidFill>
                    <a:schemeClr val="accent3">
                      <a:lumMod val="40000"/>
                      <a:lumOff val="60000"/>
                    </a:schemeClr>
                  </a:solidFill>
                  <a:latin typeface="Arial Narrow" pitchFamily="34" charset="0"/>
                </a:rPr>
                <a:t>3</a:t>
              </a:r>
              <a:r>
                <a:rPr lang="en-US" sz="3200" b="1" dirty="0" err="1">
                  <a:solidFill>
                    <a:schemeClr val="accent3">
                      <a:lumMod val="40000"/>
                      <a:lumOff val="60000"/>
                    </a:schemeClr>
                  </a:solidFill>
                  <a:latin typeface="Arial Narrow" pitchFamily="34" charset="0"/>
                </a:rPr>
                <a:t>H</a:t>
              </a:r>
              <a:r>
                <a:rPr lang="en-US" sz="3200" b="1" baseline="-25000" dirty="0" err="1">
                  <a:solidFill>
                    <a:schemeClr val="accent3">
                      <a:lumMod val="40000"/>
                      <a:lumOff val="60000"/>
                    </a:schemeClr>
                  </a:solidFill>
                  <a:latin typeface="Arial Narrow" pitchFamily="34" charset="0"/>
                </a:rPr>
                <a:t>8</a:t>
              </a:r>
              <a:r>
                <a:rPr lang="en-US" sz="3200" b="1" dirty="0" err="1">
                  <a:solidFill>
                    <a:schemeClr val="accent3">
                      <a:lumMod val="40000"/>
                      <a:lumOff val="60000"/>
                    </a:schemeClr>
                  </a:solidFill>
                  <a:latin typeface="Arial Narrow" pitchFamily="34" charset="0"/>
                </a:rPr>
                <a:t>O</a:t>
              </a:r>
              <a:endParaRPr lang="en-US" sz="3200" b="1" dirty="0">
                <a:solidFill>
                  <a:schemeClr val="accent3">
                    <a:lumMod val="40000"/>
                    <a:lumOff val="60000"/>
                  </a:schemeClr>
                </a:solidFill>
                <a:latin typeface="Arial Narrow" pitchFamily="34" charset="0"/>
              </a:endParaRPr>
            </a:p>
          </p:txBody>
        </p:sp>
        <p:sp>
          <p:nvSpPr>
            <p:cNvPr id="3102" name="Line 31"/>
            <p:cNvSpPr>
              <a:spLocks noChangeShapeType="1"/>
            </p:cNvSpPr>
            <p:nvPr/>
          </p:nvSpPr>
          <p:spPr bwMode="auto">
            <a:xfrm>
              <a:off x="1536" y="2981"/>
              <a:ext cx="912"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3103" name="Text Box 38"/>
            <p:cNvSpPr txBox="1">
              <a:spLocks noChangeArrowheads="1"/>
            </p:cNvSpPr>
            <p:nvPr/>
          </p:nvSpPr>
          <p:spPr bwMode="auto">
            <a:xfrm>
              <a:off x="1380" y="2744"/>
              <a:ext cx="17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a:t>
              </a:r>
            </a:p>
          </p:txBody>
        </p:sp>
      </p:grpSp>
      <p:grpSp>
        <p:nvGrpSpPr>
          <p:cNvPr id="3" name="Group 41"/>
          <p:cNvGrpSpPr>
            <a:grpSpLocks/>
          </p:cNvGrpSpPr>
          <p:nvPr/>
        </p:nvGrpSpPr>
        <p:grpSpPr bwMode="auto">
          <a:xfrm>
            <a:off x="5534623" y="4178308"/>
            <a:ext cx="2945853" cy="1022352"/>
            <a:chOff x="2648" y="2632"/>
            <a:chExt cx="1316" cy="644"/>
          </a:xfrm>
        </p:grpSpPr>
        <p:sp>
          <p:nvSpPr>
            <p:cNvPr id="3096" name="Text Box 32"/>
            <p:cNvSpPr txBox="1">
              <a:spLocks noChangeArrowheads="1"/>
            </p:cNvSpPr>
            <p:nvPr/>
          </p:nvSpPr>
          <p:spPr bwMode="auto">
            <a:xfrm>
              <a:off x="2790" y="2632"/>
              <a:ext cx="1174"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8 mol H atoms</a:t>
              </a:r>
            </a:p>
          </p:txBody>
        </p:sp>
        <p:sp>
          <p:nvSpPr>
            <p:cNvPr id="3097" name="Text Box 33"/>
            <p:cNvSpPr txBox="1">
              <a:spLocks noChangeArrowheads="1"/>
            </p:cNvSpPr>
            <p:nvPr/>
          </p:nvSpPr>
          <p:spPr bwMode="auto">
            <a:xfrm>
              <a:off x="2851" y="2908"/>
              <a:ext cx="1018"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mol </a:t>
              </a:r>
              <a:r>
                <a:rPr lang="en-US" sz="3200" b="1" dirty="0" err="1">
                  <a:solidFill>
                    <a:schemeClr val="accent3">
                      <a:lumMod val="40000"/>
                      <a:lumOff val="60000"/>
                    </a:schemeClr>
                  </a:solidFill>
                  <a:latin typeface="Arial Narrow" pitchFamily="34" charset="0"/>
                </a:rPr>
                <a:t>C</a:t>
              </a:r>
              <a:r>
                <a:rPr lang="en-US" sz="3200" b="1" baseline="-25000" dirty="0" err="1">
                  <a:solidFill>
                    <a:schemeClr val="accent3">
                      <a:lumMod val="40000"/>
                      <a:lumOff val="60000"/>
                    </a:schemeClr>
                  </a:solidFill>
                  <a:latin typeface="Arial Narrow" pitchFamily="34" charset="0"/>
                </a:rPr>
                <a:t>3</a:t>
              </a:r>
              <a:r>
                <a:rPr lang="en-US" sz="3200" b="1" dirty="0" err="1">
                  <a:solidFill>
                    <a:schemeClr val="accent3">
                      <a:lumMod val="40000"/>
                      <a:lumOff val="60000"/>
                    </a:schemeClr>
                  </a:solidFill>
                  <a:latin typeface="Arial Narrow" pitchFamily="34" charset="0"/>
                </a:rPr>
                <a:t>H</a:t>
              </a:r>
              <a:r>
                <a:rPr lang="en-US" sz="3200" b="1" baseline="-25000" dirty="0" err="1">
                  <a:solidFill>
                    <a:schemeClr val="accent3">
                      <a:lumMod val="40000"/>
                      <a:lumOff val="60000"/>
                    </a:schemeClr>
                  </a:solidFill>
                  <a:latin typeface="Arial Narrow" pitchFamily="34" charset="0"/>
                </a:rPr>
                <a:t>8</a:t>
              </a:r>
              <a:r>
                <a:rPr lang="en-US" sz="3200" b="1" dirty="0" err="1">
                  <a:solidFill>
                    <a:schemeClr val="accent3">
                      <a:lumMod val="40000"/>
                      <a:lumOff val="60000"/>
                    </a:schemeClr>
                  </a:solidFill>
                  <a:latin typeface="Arial Narrow" pitchFamily="34" charset="0"/>
                </a:rPr>
                <a:t>O</a:t>
              </a:r>
              <a:endParaRPr lang="en-US" sz="3200" b="1" dirty="0">
                <a:solidFill>
                  <a:schemeClr val="accent3">
                    <a:lumMod val="40000"/>
                    <a:lumOff val="60000"/>
                  </a:schemeClr>
                </a:solidFill>
                <a:latin typeface="Arial Narrow" pitchFamily="34" charset="0"/>
              </a:endParaRPr>
            </a:p>
          </p:txBody>
        </p:sp>
        <p:sp>
          <p:nvSpPr>
            <p:cNvPr id="3098" name="Line 34"/>
            <p:cNvSpPr>
              <a:spLocks noChangeShapeType="1"/>
            </p:cNvSpPr>
            <p:nvPr/>
          </p:nvSpPr>
          <p:spPr bwMode="auto">
            <a:xfrm>
              <a:off x="2800" y="2944"/>
              <a:ext cx="1104"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3099" name="Text Box 40"/>
            <p:cNvSpPr txBox="1">
              <a:spLocks noChangeArrowheads="1"/>
            </p:cNvSpPr>
            <p:nvPr/>
          </p:nvSpPr>
          <p:spPr bwMode="auto">
            <a:xfrm>
              <a:off x="2648" y="2744"/>
              <a:ext cx="17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a:t>
              </a:r>
            </a:p>
          </p:txBody>
        </p:sp>
      </p:grpSp>
      <p:grpSp>
        <p:nvGrpSpPr>
          <p:cNvPr id="4" name="Group 44"/>
          <p:cNvGrpSpPr>
            <a:grpSpLocks/>
          </p:cNvGrpSpPr>
          <p:nvPr/>
        </p:nvGrpSpPr>
        <p:grpSpPr bwMode="auto">
          <a:xfrm>
            <a:off x="8292441" y="4178308"/>
            <a:ext cx="3823341" cy="1022352"/>
            <a:chOff x="3968" y="2632"/>
            <a:chExt cx="1708" cy="644"/>
          </a:xfrm>
        </p:grpSpPr>
        <p:sp>
          <p:nvSpPr>
            <p:cNvPr id="3091" name="Text Box 35"/>
            <p:cNvSpPr txBox="1">
              <a:spLocks noChangeArrowheads="1"/>
            </p:cNvSpPr>
            <p:nvPr/>
          </p:nvSpPr>
          <p:spPr bwMode="auto">
            <a:xfrm>
              <a:off x="4047" y="2632"/>
              <a:ext cx="1629"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6.022 x 10</a:t>
              </a:r>
              <a:r>
                <a:rPr lang="en-US" sz="3200" b="1" baseline="30000" dirty="0">
                  <a:solidFill>
                    <a:schemeClr val="accent3">
                      <a:lumMod val="40000"/>
                      <a:lumOff val="60000"/>
                    </a:schemeClr>
                  </a:solidFill>
                  <a:latin typeface="Arial Narrow" pitchFamily="34" charset="0"/>
                </a:rPr>
                <a:t>23</a:t>
              </a:r>
              <a:r>
                <a:rPr lang="en-US" sz="3200" b="1" dirty="0">
                  <a:solidFill>
                    <a:schemeClr val="accent3">
                      <a:lumMod val="40000"/>
                      <a:lumOff val="60000"/>
                    </a:schemeClr>
                  </a:solidFill>
                  <a:latin typeface="Arial Narrow" pitchFamily="34" charset="0"/>
                </a:rPr>
                <a:t> H atoms</a:t>
              </a:r>
            </a:p>
          </p:txBody>
        </p:sp>
        <p:sp>
          <p:nvSpPr>
            <p:cNvPr id="3092" name="Text Box 36"/>
            <p:cNvSpPr txBox="1">
              <a:spLocks noChangeArrowheads="1"/>
            </p:cNvSpPr>
            <p:nvPr/>
          </p:nvSpPr>
          <p:spPr bwMode="auto">
            <a:xfrm>
              <a:off x="4282" y="2908"/>
              <a:ext cx="1174"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mol H atoms</a:t>
              </a:r>
            </a:p>
          </p:txBody>
        </p:sp>
        <p:sp>
          <p:nvSpPr>
            <p:cNvPr id="3093" name="Line 37"/>
            <p:cNvSpPr>
              <a:spLocks noChangeShapeType="1"/>
            </p:cNvSpPr>
            <p:nvPr/>
          </p:nvSpPr>
          <p:spPr bwMode="auto">
            <a:xfrm>
              <a:off x="4120" y="2944"/>
              <a:ext cx="1496"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3094" name="Text Box 42"/>
            <p:cNvSpPr txBox="1">
              <a:spLocks noChangeArrowheads="1"/>
            </p:cNvSpPr>
            <p:nvPr/>
          </p:nvSpPr>
          <p:spPr bwMode="auto">
            <a:xfrm>
              <a:off x="3968" y="2744"/>
              <a:ext cx="17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a:t>
              </a:r>
            </a:p>
          </p:txBody>
        </p:sp>
      </p:grpSp>
      <p:sp>
        <p:nvSpPr>
          <p:cNvPr id="29741" name="Line 45"/>
          <p:cNvSpPr>
            <a:spLocks noChangeShapeType="1"/>
          </p:cNvSpPr>
          <p:nvPr/>
        </p:nvSpPr>
        <p:spPr bwMode="auto">
          <a:xfrm flipV="1">
            <a:off x="1773959" y="4521198"/>
            <a:ext cx="1396818" cy="3048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9742" name="Line 46"/>
          <p:cNvSpPr>
            <a:spLocks noChangeShapeType="1"/>
          </p:cNvSpPr>
          <p:nvPr/>
        </p:nvSpPr>
        <p:spPr bwMode="auto">
          <a:xfrm flipV="1">
            <a:off x="4030357" y="4731654"/>
            <a:ext cx="1396818" cy="3048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9743" name="Line 47"/>
          <p:cNvSpPr>
            <a:spLocks noChangeShapeType="1"/>
          </p:cNvSpPr>
          <p:nvPr/>
        </p:nvSpPr>
        <p:spPr bwMode="auto">
          <a:xfrm flipV="1">
            <a:off x="3846163" y="4249056"/>
            <a:ext cx="1396818" cy="3048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9744" name="Line 48"/>
          <p:cNvSpPr>
            <a:spLocks noChangeShapeType="1"/>
          </p:cNvSpPr>
          <p:nvPr/>
        </p:nvSpPr>
        <p:spPr bwMode="auto">
          <a:xfrm flipV="1">
            <a:off x="6362358" y="4862286"/>
            <a:ext cx="1581013" cy="174168"/>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9745" name="Line 49"/>
          <p:cNvSpPr>
            <a:spLocks noChangeShapeType="1"/>
          </p:cNvSpPr>
          <p:nvPr/>
        </p:nvSpPr>
        <p:spPr bwMode="auto">
          <a:xfrm flipV="1">
            <a:off x="6394201" y="4325256"/>
            <a:ext cx="1688460" cy="272141"/>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9746" name="Line 50"/>
          <p:cNvSpPr>
            <a:spLocks noChangeShapeType="1"/>
          </p:cNvSpPr>
          <p:nvPr/>
        </p:nvSpPr>
        <p:spPr bwMode="auto">
          <a:xfrm flipV="1">
            <a:off x="9341325" y="4630055"/>
            <a:ext cx="2194999" cy="493487"/>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graphicFrame>
        <p:nvGraphicFramePr>
          <p:cNvPr id="33" name="Object 2"/>
          <p:cNvGraphicFramePr>
            <a:graphicFrameLocks noChangeAspect="1"/>
          </p:cNvGraphicFramePr>
          <p:nvPr/>
        </p:nvGraphicFramePr>
        <p:xfrm>
          <a:off x="203200" y="152400"/>
          <a:ext cx="865717" cy="1239838"/>
        </p:xfrm>
        <a:graphic>
          <a:graphicData uri="http://schemas.openxmlformats.org/presentationml/2006/ole">
            <mc:AlternateContent xmlns:mc="http://schemas.openxmlformats.org/markup-compatibility/2006">
              <mc:Choice xmlns:v="urn:schemas-microsoft-com:vml" Requires="v">
                <p:oleObj spid="_x0000_s3076"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52400"/>
                        <a:ext cx="865717"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7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97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97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dissolv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dissolv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dissolve">
                                      <p:cBhvr>
                                        <p:cTn id="29" dur="500"/>
                                        <p:tgtEl>
                                          <p:spTgt spid="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9724"/>
                                        </p:tgtEl>
                                        <p:attrNameLst>
                                          <p:attrName>style.visibility</p:attrName>
                                        </p:attrNameLst>
                                      </p:cBhvr>
                                      <p:to>
                                        <p:strVal val="visible"/>
                                      </p:to>
                                    </p:set>
                                    <p:animEffect transition="in" filter="dissolve">
                                      <p:cBhvr>
                                        <p:cTn id="34" dur="500"/>
                                        <p:tgtEl>
                                          <p:spTgt spid="2972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9741"/>
                                        </p:tgtEl>
                                        <p:attrNameLst>
                                          <p:attrName>style.visibility</p:attrName>
                                        </p:attrNameLst>
                                      </p:cBhvr>
                                      <p:to>
                                        <p:strVal val="visible"/>
                                      </p:to>
                                    </p:set>
                                    <p:animEffect transition="in" filter="wipe(down)">
                                      <p:cBhvr>
                                        <p:cTn id="39" dur="500"/>
                                        <p:tgtEl>
                                          <p:spTgt spid="29741"/>
                                        </p:tgtEl>
                                      </p:cBhvr>
                                    </p:animEffect>
                                  </p:childTnLst>
                                </p:cTn>
                              </p:par>
                            </p:childTnLst>
                          </p:cTn>
                        </p:par>
                        <p:par>
                          <p:cTn id="40" fill="hold">
                            <p:stCondLst>
                              <p:cond delay="500"/>
                            </p:stCondLst>
                            <p:childTnLst>
                              <p:par>
                                <p:cTn id="41" presetID="22" presetClass="entr" presetSubtype="4" fill="hold" grpId="0" nodeType="afterEffect">
                                  <p:stCondLst>
                                    <p:cond delay="0"/>
                                  </p:stCondLst>
                                  <p:childTnLst>
                                    <p:set>
                                      <p:cBhvr>
                                        <p:cTn id="42" dur="1" fill="hold">
                                          <p:stCondLst>
                                            <p:cond delay="0"/>
                                          </p:stCondLst>
                                        </p:cTn>
                                        <p:tgtEl>
                                          <p:spTgt spid="29742"/>
                                        </p:tgtEl>
                                        <p:attrNameLst>
                                          <p:attrName>style.visibility</p:attrName>
                                        </p:attrNameLst>
                                      </p:cBhvr>
                                      <p:to>
                                        <p:strVal val="visible"/>
                                      </p:to>
                                    </p:set>
                                    <p:animEffect transition="in" filter="wipe(down)">
                                      <p:cBhvr>
                                        <p:cTn id="43" dur="500"/>
                                        <p:tgtEl>
                                          <p:spTgt spid="29742"/>
                                        </p:tgtEl>
                                      </p:cBhvr>
                                    </p:animEffect>
                                  </p:childTnLst>
                                </p:cTn>
                              </p:par>
                            </p:childTnLst>
                          </p:cTn>
                        </p:par>
                        <p:par>
                          <p:cTn id="44" fill="hold">
                            <p:stCondLst>
                              <p:cond delay="1000"/>
                            </p:stCondLst>
                            <p:childTnLst>
                              <p:par>
                                <p:cTn id="45" presetID="22" presetClass="entr" presetSubtype="4" fill="hold" grpId="0" nodeType="afterEffect">
                                  <p:stCondLst>
                                    <p:cond delay="0"/>
                                  </p:stCondLst>
                                  <p:childTnLst>
                                    <p:set>
                                      <p:cBhvr>
                                        <p:cTn id="46" dur="1" fill="hold">
                                          <p:stCondLst>
                                            <p:cond delay="0"/>
                                          </p:stCondLst>
                                        </p:cTn>
                                        <p:tgtEl>
                                          <p:spTgt spid="29743"/>
                                        </p:tgtEl>
                                        <p:attrNameLst>
                                          <p:attrName>style.visibility</p:attrName>
                                        </p:attrNameLst>
                                      </p:cBhvr>
                                      <p:to>
                                        <p:strVal val="visible"/>
                                      </p:to>
                                    </p:set>
                                    <p:animEffect transition="in" filter="wipe(down)">
                                      <p:cBhvr>
                                        <p:cTn id="47" dur="500"/>
                                        <p:tgtEl>
                                          <p:spTgt spid="29743"/>
                                        </p:tgtEl>
                                      </p:cBhvr>
                                    </p:animEffect>
                                  </p:childTnLst>
                                </p:cTn>
                              </p:par>
                            </p:childTnLst>
                          </p:cTn>
                        </p:par>
                        <p:par>
                          <p:cTn id="48" fill="hold">
                            <p:stCondLst>
                              <p:cond delay="1500"/>
                            </p:stCondLst>
                            <p:childTnLst>
                              <p:par>
                                <p:cTn id="49" presetID="22" presetClass="entr" presetSubtype="4" fill="hold" grpId="0" nodeType="afterEffect">
                                  <p:stCondLst>
                                    <p:cond delay="0"/>
                                  </p:stCondLst>
                                  <p:childTnLst>
                                    <p:set>
                                      <p:cBhvr>
                                        <p:cTn id="50" dur="1" fill="hold">
                                          <p:stCondLst>
                                            <p:cond delay="0"/>
                                          </p:stCondLst>
                                        </p:cTn>
                                        <p:tgtEl>
                                          <p:spTgt spid="29744"/>
                                        </p:tgtEl>
                                        <p:attrNameLst>
                                          <p:attrName>style.visibility</p:attrName>
                                        </p:attrNameLst>
                                      </p:cBhvr>
                                      <p:to>
                                        <p:strVal val="visible"/>
                                      </p:to>
                                    </p:set>
                                    <p:animEffect transition="in" filter="wipe(down)">
                                      <p:cBhvr>
                                        <p:cTn id="51" dur="500"/>
                                        <p:tgtEl>
                                          <p:spTgt spid="29744"/>
                                        </p:tgtEl>
                                      </p:cBhvr>
                                    </p:animEffect>
                                  </p:childTnLst>
                                </p:cTn>
                              </p:par>
                            </p:childTnLst>
                          </p:cTn>
                        </p:par>
                        <p:par>
                          <p:cTn id="52" fill="hold">
                            <p:stCondLst>
                              <p:cond delay="2000"/>
                            </p:stCondLst>
                            <p:childTnLst>
                              <p:par>
                                <p:cTn id="53" presetID="22" presetClass="entr" presetSubtype="4" fill="hold" grpId="0" nodeType="afterEffect">
                                  <p:stCondLst>
                                    <p:cond delay="0"/>
                                  </p:stCondLst>
                                  <p:childTnLst>
                                    <p:set>
                                      <p:cBhvr>
                                        <p:cTn id="54" dur="1" fill="hold">
                                          <p:stCondLst>
                                            <p:cond delay="0"/>
                                          </p:stCondLst>
                                        </p:cTn>
                                        <p:tgtEl>
                                          <p:spTgt spid="29745"/>
                                        </p:tgtEl>
                                        <p:attrNameLst>
                                          <p:attrName>style.visibility</p:attrName>
                                        </p:attrNameLst>
                                      </p:cBhvr>
                                      <p:to>
                                        <p:strVal val="visible"/>
                                      </p:to>
                                    </p:set>
                                    <p:animEffect transition="in" filter="wipe(down)">
                                      <p:cBhvr>
                                        <p:cTn id="55" dur="500"/>
                                        <p:tgtEl>
                                          <p:spTgt spid="29745"/>
                                        </p:tgtEl>
                                      </p:cBhvr>
                                    </p:animEffect>
                                  </p:childTnLst>
                                </p:cTn>
                              </p:par>
                            </p:childTnLst>
                          </p:cTn>
                        </p:par>
                        <p:par>
                          <p:cTn id="56" fill="hold">
                            <p:stCondLst>
                              <p:cond delay="2500"/>
                            </p:stCondLst>
                            <p:childTnLst>
                              <p:par>
                                <p:cTn id="57" presetID="22" presetClass="entr" presetSubtype="4" fill="hold" grpId="0" nodeType="afterEffect">
                                  <p:stCondLst>
                                    <p:cond delay="0"/>
                                  </p:stCondLst>
                                  <p:childTnLst>
                                    <p:set>
                                      <p:cBhvr>
                                        <p:cTn id="58" dur="1" fill="hold">
                                          <p:stCondLst>
                                            <p:cond delay="0"/>
                                          </p:stCondLst>
                                        </p:cTn>
                                        <p:tgtEl>
                                          <p:spTgt spid="29746"/>
                                        </p:tgtEl>
                                        <p:attrNameLst>
                                          <p:attrName>style.visibility</p:attrName>
                                        </p:attrNameLst>
                                      </p:cBhvr>
                                      <p:to>
                                        <p:strVal val="visible"/>
                                      </p:to>
                                    </p:set>
                                    <p:animEffect transition="in" filter="wipe(down)">
                                      <p:cBhvr>
                                        <p:cTn id="59" dur="500"/>
                                        <p:tgtEl>
                                          <p:spTgt spid="2974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9721"/>
                                        </p:tgtEl>
                                        <p:attrNameLst>
                                          <p:attrName>style.visibility</p:attrName>
                                        </p:attrNameLst>
                                      </p:cBhvr>
                                      <p:to>
                                        <p:strVal val="visible"/>
                                      </p:to>
                                    </p:set>
                                    <p:animEffect transition="in" filter="wipe(left)">
                                      <p:cBhvr>
                                        <p:cTn id="64" dur="500"/>
                                        <p:tgtEl>
                                          <p:spTgt spid="297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2" grpId="0" autoUpdateAnimBg="0"/>
      <p:bldP spid="29703" grpId="0" autoUpdateAnimBg="0"/>
      <p:bldP spid="29723" grpId="0" autoUpdateAnimBg="0"/>
      <p:bldP spid="29721" grpId="0"/>
      <p:bldP spid="29724" grpId="0"/>
      <p:bldP spid="29741" grpId="0" animBg="1"/>
      <p:bldP spid="29742" grpId="0" animBg="1"/>
      <p:bldP spid="29743" grpId="0" animBg="1"/>
      <p:bldP spid="29744" grpId="0" animBg="1"/>
      <p:bldP spid="29745" grpId="0" animBg="1"/>
      <p:bldP spid="2974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10440700-Kristalline-Struktur-Modell-von-Natriumchlorid-Molek-l-Stockfoto.jpg"/>
          <p:cNvPicPr>
            <a:picLocks noChangeAspect="1"/>
          </p:cNvPicPr>
          <p:nvPr/>
        </p:nvPicPr>
        <p:blipFill>
          <a:blip r:embed="rId2"/>
          <a:stretch>
            <a:fillRect/>
          </a:stretch>
        </p:blipFill>
        <p:spPr>
          <a:xfrm>
            <a:off x="2609850" y="2140458"/>
            <a:ext cx="3101685" cy="2583942"/>
          </a:xfrm>
          <a:prstGeom prst="ellipse">
            <a:avLst/>
          </a:prstGeom>
          <a:ln>
            <a:noFill/>
          </a:ln>
          <a:effectLst>
            <a:softEdge rad="112500"/>
          </a:effectLst>
        </p:spPr>
      </p:pic>
      <p:sp>
        <p:nvSpPr>
          <p:cNvPr id="22" name="Rectangle 21"/>
          <p:cNvSpPr/>
          <p:nvPr/>
        </p:nvSpPr>
        <p:spPr>
          <a:xfrm>
            <a:off x="0" y="1136266"/>
            <a:ext cx="12192000" cy="6146298"/>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i="1" dirty="0" smtClean="0">
                <a:solidFill>
                  <a:srgbClr val="FFC000"/>
                </a:solidFill>
                <a:latin typeface="Arial Narrow" pitchFamily="34" charset="0"/>
              </a:rPr>
              <a:t>Formula mass </a:t>
            </a:r>
            <a:r>
              <a:rPr lang="en-SG" sz="3200" b="1" dirty="0" smtClean="0">
                <a:solidFill>
                  <a:schemeClr val="accent3">
                    <a:lumMod val="40000"/>
                    <a:lumOff val="60000"/>
                  </a:schemeClr>
                </a:solidFill>
                <a:latin typeface="Arial Narrow" pitchFamily="34" charset="0"/>
              </a:rPr>
              <a:t>is the sum of the atomic masses (in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 in a formula unit of an ionic compound</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algn="ctr">
              <a:spcBef>
                <a:spcPts val="1800"/>
              </a:spcBef>
            </a:pPr>
            <a:endParaRPr lang="en-US" sz="3200" b="1" dirty="0" smtClean="0">
              <a:solidFill>
                <a:srgbClr val="C00000"/>
              </a:solidFill>
              <a:latin typeface="Arial Narrow" pitchFamily="34" charset="0"/>
            </a:endParaRPr>
          </a:p>
          <a:p>
            <a:pPr algn="ctr">
              <a:spcBef>
                <a:spcPts val="1800"/>
              </a:spcBef>
            </a:pPr>
            <a:r>
              <a:rPr lang="en-US" sz="3200" b="1" dirty="0" smtClean="0">
                <a:solidFill>
                  <a:srgbClr val="C00000"/>
                </a:solidFill>
                <a:latin typeface="Arial Narrow" pitchFamily="34" charset="0"/>
              </a:rPr>
              <a:t>For any ionic compound</a:t>
            </a:r>
          </a:p>
          <a:p>
            <a:pPr algn="ctr">
              <a:spcBef>
                <a:spcPts val="600"/>
              </a:spcBef>
            </a:pPr>
            <a:r>
              <a:rPr lang="en-US" sz="3200" b="1" dirty="0" smtClean="0">
                <a:solidFill>
                  <a:srgbClr val="C00000"/>
                </a:solidFill>
                <a:latin typeface="Arial Narrow" pitchFamily="34" charset="0"/>
              </a:rPr>
              <a:t> formula mass (amu) = molar mass (grams)</a:t>
            </a:r>
          </a:p>
          <a:p>
            <a:pPr algn="ctr"/>
            <a:r>
              <a:rPr lang="en-US" sz="3200" b="1" dirty="0" smtClean="0">
                <a:solidFill>
                  <a:schemeClr val="accent3">
                    <a:lumMod val="40000"/>
                    <a:lumOff val="60000"/>
                  </a:schemeClr>
                </a:solidFill>
                <a:latin typeface="Arial Narrow" pitchFamily="34" charset="0"/>
              </a:rPr>
              <a:t>1 formula unit </a:t>
            </a:r>
            <a:r>
              <a:rPr lang="en-US" sz="3200" b="1" dirty="0" err="1" smtClean="0">
                <a:solidFill>
                  <a:schemeClr val="accent3">
                    <a:lumMod val="40000"/>
                    <a:lumOff val="60000"/>
                  </a:schemeClr>
                </a:solidFill>
                <a:latin typeface="Arial Narrow" pitchFamily="34" charset="0"/>
              </a:rPr>
              <a:t>NaCl</a:t>
            </a:r>
            <a:r>
              <a:rPr lang="en-US" sz="3200" b="1" dirty="0" smtClean="0">
                <a:solidFill>
                  <a:schemeClr val="accent3">
                    <a:lumMod val="40000"/>
                    <a:lumOff val="60000"/>
                  </a:schemeClr>
                </a:solidFill>
                <a:latin typeface="Arial Narrow" pitchFamily="34" charset="0"/>
              </a:rPr>
              <a:t> = 58.44 amu</a:t>
            </a:r>
          </a:p>
          <a:p>
            <a:pPr algn="ctr">
              <a:lnSpc>
                <a:spcPct val="120000"/>
              </a:lnSpc>
            </a:pPr>
            <a:r>
              <a:rPr lang="en-US" sz="3200" b="1" dirty="0" smtClean="0">
                <a:solidFill>
                  <a:schemeClr val="accent3">
                    <a:lumMod val="40000"/>
                    <a:lumOff val="60000"/>
                  </a:schemeClr>
                </a:solidFill>
                <a:latin typeface="Arial Narrow" pitchFamily="34" charset="0"/>
              </a:rPr>
              <a:t>1 mole </a:t>
            </a:r>
            <a:r>
              <a:rPr lang="en-US" sz="3200" b="1" dirty="0" err="1" smtClean="0">
                <a:solidFill>
                  <a:schemeClr val="accent3">
                    <a:lumMod val="40000"/>
                    <a:lumOff val="60000"/>
                  </a:schemeClr>
                </a:solidFill>
                <a:latin typeface="Arial Narrow" pitchFamily="34" charset="0"/>
              </a:rPr>
              <a:t>NaCl</a:t>
            </a:r>
            <a:r>
              <a:rPr lang="en-US" sz="3200" b="1" dirty="0" smtClean="0">
                <a:solidFill>
                  <a:schemeClr val="accent3">
                    <a:lumMod val="40000"/>
                    <a:lumOff val="60000"/>
                  </a:schemeClr>
                </a:solidFill>
                <a:latin typeface="Arial Narrow" pitchFamily="34" charset="0"/>
              </a:rPr>
              <a:t> = 58.44 g </a:t>
            </a:r>
            <a:r>
              <a:rPr lang="en-US" sz="3200" b="1" dirty="0" err="1" smtClean="0">
                <a:solidFill>
                  <a:schemeClr val="accent3">
                    <a:lumMod val="40000"/>
                    <a:lumOff val="60000"/>
                  </a:schemeClr>
                </a:solidFill>
                <a:latin typeface="Arial Narrow" pitchFamily="34" charset="0"/>
              </a:rPr>
              <a:t>NaCl</a:t>
            </a:r>
            <a:r>
              <a:rPr lang="en-US" sz="3200" b="1" dirty="0" smtClean="0">
                <a:solidFill>
                  <a:schemeClr val="accent3">
                    <a:lumMod val="40000"/>
                    <a:lumOff val="60000"/>
                  </a:schemeClr>
                </a:solidFill>
                <a:latin typeface="Arial Narrow" pitchFamily="34" charset="0"/>
              </a:rPr>
              <a:t> </a:t>
            </a:r>
          </a:p>
          <a:p>
            <a:pPr marL="363538" marR="36576" indent="80963">
              <a:buClr>
                <a:srgbClr val="C00000"/>
              </a:buClr>
              <a:buSzPct val="80000"/>
              <a:buFont typeface="Wingdings" pitchFamily="2" charset="2"/>
              <a:buChar char="v"/>
            </a:pPr>
            <a:endParaRPr lang="en-US" sz="3200" b="1" i="1" dirty="0" smtClean="0">
              <a:solidFill>
                <a:srgbClr val="FFC000"/>
              </a:solidFill>
              <a:latin typeface="Arial Narrow" pitchFamily="34" charset="0"/>
            </a:endParaRPr>
          </a:p>
        </p:txBody>
      </p:sp>
      <p:sp>
        <p:nvSpPr>
          <p:cNvPr id="18434" name="Slide Number Placeholder 3"/>
          <p:cNvSpPr>
            <a:spLocks noGrp="1"/>
          </p:cNvSpPr>
          <p:nvPr>
            <p:ph type="sldNum" sz="quarter" idx="12"/>
          </p:nvPr>
        </p:nvSpPr>
        <p:spPr>
          <a:noFill/>
        </p:spPr>
        <p:txBody>
          <a:bodyPr/>
          <a:lstStyle/>
          <a:p>
            <a:fld id="{A50BA919-D8FF-4FA0-98F9-F56361CA74AD}" type="slidenum">
              <a:rPr lang="en-US"/>
              <a:pPr/>
              <a:t>13</a:t>
            </a:fld>
            <a:endParaRPr lang="en-US"/>
          </a:p>
        </p:txBody>
      </p:sp>
      <p:grpSp>
        <p:nvGrpSpPr>
          <p:cNvPr id="2" name="Group 22"/>
          <p:cNvGrpSpPr>
            <a:grpSpLocks/>
          </p:cNvGrpSpPr>
          <p:nvPr/>
        </p:nvGrpSpPr>
        <p:grpSpPr bwMode="auto">
          <a:xfrm>
            <a:off x="6153152" y="2362203"/>
            <a:ext cx="3448050" cy="523876"/>
            <a:chOff x="3321" y="1008"/>
            <a:chExt cx="1629" cy="330"/>
          </a:xfrm>
        </p:grpSpPr>
        <p:sp>
          <p:nvSpPr>
            <p:cNvPr id="18449" name="Text Box 7"/>
            <p:cNvSpPr txBox="1">
              <a:spLocks noChangeArrowheads="1"/>
            </p:cNvSpPr>
            <p:nvPr/>
          </p:nvSpPr>
          <p:spPr bwMode="auto">
            <a:xfrm>
              <a:off x="3321" y="1008"/>
              <a:ext cx="585" cy="327"/>
            </a:xfrm>
            <a:prstGeom prst="rect">
              <a:avLst/>
            </a:prstGeom>
            <a:noFill/>
            <a:ln w="9525">
              <a:noFill/>
              <a:miter lim="800000"/>
              <a:headEnd/>
              <a:tailEnd/>
            </a:ln>
          </p:spPr>
          <p:txBody>
            <a:bodyPr>
              <a:spAutoFit/>
            </a:bodyPr>
            <a:lstStyle/>
            <a:p>
              <a:pPr>
                <a:spcBef>
                  <a:spcPct val="50000"/>
                </a:spcBef>
              </a:pPr>
              <a:r>
                <a:rPr lang="en-US" sz="2800" b="1" dirty="0" err="1">
                  <a:solidFill>
                    <a:srgbClr val="CC0099"/>
                  </a:solidFill>
                  <a:latin typeface="Arial Narrow" pitchFamily="34" charset="0"/>
                </a:rPr>
                <a:t>1Na</a:t>
              </a:r>
              <a:endParaRPr lang="en-US" sz="2800" b="1" dirty="0">
                <a:solidFill>
                  <a:srgbClr val="CC0099"/>
                </a:solidFill>
                <a:latin typeface="Arial Narrow" pitchFamily="34" charset="0"/>
              </a:endParaRPr>
            </a:p>
          </p:txBody>
        </p:sp>
        <p:sp>
          <p:nvSpPr>
            <p:cNvPr id="18450" name="Text Box 8"/>
            <p:cNvSpPr txBox="1">
              <a:spLocks noChangeArrowheads="1"/>
            </p:cNvSpPr>
            <p:nvPr/>
          </p:nvSpPr>
          <p:spPr bwMode="auto">
            <a:xfrm>
              <a:off x="4191" y="1008"/>
              <a:ext cx="759"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22.99 amu</a:t>
              </a:r>
            </a:p>
          </p:txBody>
        </p:sp>
      </p:grpSp>
      <p:grpSp>
        <p:nvGrpSpPr>
          <p:cNvPr id="3" name="Group 23"/>
          <p:cNvGrpSpPr>
            <a:grpSpLocks/>
          </p:cNvGrpSpPr>
          <p:nvPr/>
        </p:nvGrpSpPr>
        <p:grpSpPr bwMode="auto">
          <a:xfrm>
            <a:off x="5937251" y="2903536"/>
            <a:ext cx="3805766" cy="530224"/>
            <a:chOff x="3219" y="1349"/>
            <a:chExt cx="1798" cy="334"/>
          </a:xfrm>
        </p:grpSpPr>
        <p:sp>
          <p:nvSpPr>
            <p:cNvPr id="18446" name="Text Box 10"/>
            <p:cNvSpPr txBox="1">
              <a:spLocks noChangeArrowheads="1"/>
            </p:cNvSpPr>
            <p:nvPr/>
          </p:nvSpPr>
          <p:spPr bwMode="auto">
            <a:xfrm>
              <a:off x="3321" y="1349"/>
              <a:ext cx="304" cy="330"/>
            </a:xfrm>
            <a:prstGeom prst="rect">
              <a:avLst/>
            </a:prstGeom>
            <a:noFill/>
            <a:ln w="9525">
              <a:noFill/>
              <a:miter lim="800000"/>
              <a:headEnd/>
              <a:tailEnd/>
            </a:ln>
          </p:spPr>
          <p:txBody>
            <a:bodyPr wrap="none">
              <a:spAutoFit/>
            </a:bodyPr>
            <a:lstStyle/>
            <a:p>
              <a:r>
                <a:rPr lang="en-US" sz="2800" b="1" dirty="0" err="1" smtClean="0">
                  <a:solidFill>
                    <a:srgbClr val="66FF33"/>
                  </a:solidFill>
                  <a:latin typeface="Arial Narrow" pitchFamily="34" charset="0"/>
                </a:rPr>
                <a:t>1Cl</a:t>
              </a:r>
              <a:endParaRPr lang="en-US" sz="2800" b="1" dirty="0">
                <a:solidFill>
                  <a:srgbClr val="66FF33"/>
                </a:solidFill>
                <a:latin typeface="Arial Narrow" pitchFamily="34" charset="0"/>
              </a:endParaRPr>
            </a:p>
          </p:txBody>
        </p:sp>
        <p:sp>
          <p:nvSpPr>
            <p:cNvPr id="18447" name="Text Box 11"/>
            <p:cNvSpPr txBox="1">
              <a:spLocks noChangeArrowheads="1"/>
            </p:cNvSpPr>
            <p:nvPr/>
          </p:nvSpPr>
          <p:spPr bwMode="auto">
            <a:xfrm>
              <a:off x="4022" y="1353"/>
              <a:ext cx="995" cy="330"/>
            </a:xfrm>
            <a:prstGeom prst="rect">
              <a:avLst/>
            </a:prstGeom>
            <a:noFill/>
            <a:ln w="9525">
              <a:noFill/>
              <a:miter lim="800000"/>
              <a:headEnd/>
              <a:tailEnd/>
            </a:ln>
          </p:spPr>
          <p:txBody>
            <a:bodyPr wrap="none">
              <a:spAutoFit/>
            </a:bodyPr>
            <a:lstStyle/>
            <a:p>
              <a:pPr algn="r"/>
              <a:r>
                <a:rPr lang="en-US" sz="2800" b="1" dirty="0">
                  <a:solidFill>
                    <a:schemeClr val="accent3">
                      <a:lumMod val="40000"/>
                      <a:lumOff val="60000"/>
                    </a:schemeClr>
                  </a:solidFill>
                  <a:latin typeface="Arial Narrow" pitchFamily="34" charset="0"/>
                </a:rPr>
                <a:t>+  35.45 </a:t>
              </a:r>
              <a:r>
                <a:rPr lang="en-US" sz="2800" b="1" dirty="0" smtClean="0">
                  <a:solidFill>
                    <a:schemeClr val="accent3">
                      <a:lumMod val="40000"/>
                      <a:lumOff val="60000"/>
                    </a:schemeClr>
                  </a:solidFill>
                  <a:latin typeface="Arial Narrow" pitchFamily="34" charset="0"/>
                </a:rPr>
                <a:t>amu  </a:t>
              </a:r>
              <a:endParaRPr lang="en-US" sz="2800" b="1" dirty="0">
                <a:solidFill>
                  <a:schemeClr val="accent3">
                    <a:lumMod val="40000"/>
                    <a:lumOff val="60000"/>
                  </a:schemeClr>
                </a:solidFill>
                <a:latin typeface="Arial Narrow" pitchFamily="34" charset="0"/>
              </a:endParaRPr>
            </a:p>
          </p:txBody>
        </p:sp>
        <p:sp>
          <p:nvSpPr>
            <p:cNvPr id="18448" name="Line 12"/>
            <p:cNvSpPr>
              <a:spLocks noChangeShapeType="1"/>
            </p:cNvSpPr>
            <p:nvPr/>
          </p:nvSpPr>
          <p:spPr bwMode="auto">
            <a:xfrm>
              <a:off x="3219" y="1637"/>
              <a:ext cx="1776" cy="31"/>
            </a:xfrm>
            <a:prstGeom prst="line">
              <a:avLst/>
            </a:prstGeom>
            <a:noFill/>
            <a:ln w="22225">
              <a:solidFill>
                <a:schemeClr val="tx1"/>
              </a:solidFill>
              <a:round/>
              <a:headEnd/>
              <a:tailEnd/>
            </a:ln>
          </p:spPr>
          <p:txBody>
            <a:bodyPr/>
            <a:lstStyle/>
            <a:p>
              <a:endParaRPr lang="en-US" sz="2800" b="1">
                <a:solidFill>
                  <a:schemeClr val="accent3">
                    <a:lumMod val="40000"/>
                    <a:lumOff val="60000"/>
                  </a:schemeClr>
                </a:solidFill>
                <a:latin typeface="Arial Narrow" pitchFamily="34" charset="0"/>
              </a:endParaRPr>
            </a:p>
          </p:txBody>
        </p:sp>
      </p:grpSp>
      <p:grpSp>
        <p:nvGrpSpPr>
          <p:cNvPr id="4" name="Group 24"/>
          <p:cNvGrpSpPr>
            <a:grpSpLocks/>
          </p:cNvGrpSpPr>
          <p:nvPr/>
        </p:nvGrpSpPr>
        <p:grpSpPr bwMode="auto">
          <a:xfrm>
            <a:off x="6153152" y="3360740"/>
            <a:ext cx="3448050" cy="538163"/>
            <a:chOff x="3321" y="1637"/>
            <a:chExt cx="1629" cy="339"/>
          </a:xfrm>
        </p:grpSpPr>
        <p:sp>
          <p:nvSpPr>
            <p:cNvPr id="18444" name="Text Box 14"/>
            <p:cNvSpPr txBox="1">
              <a:spLocks noChangeArrowheads="1"/>
            </p:cNvSpPr>
            <p:nvPr/>
          </p:nvSpPr>
          <p:spPr bwMode="auto">
            <a:xfrm>
              <a:off x="3321" y="1637"/>
              <a:ext cx="405" cy="330"/>
            </a:xfrm>
            <a:prstGeom prst="rect">
              <a:avLst/>
            </a:prstGeom>
            <a:noFill/>
            <a:ln w="9525">
              <a:noFill/>
              <a:miter lim="800000"/>
              <a:headEnd/>
              <a:tailEnd/>
            </a:ln>
          </p:spPr>
          <p:txBody>
            <a:bodyPr wrap="none">
              <a:spAutoFit/>
            </a:bodyPr>
            <a:lstStyle/>
            <a:p>
              <a:r>
                <a:rPr lang="en-US" sz="2800" b="1" dirty="0" err="1">
                  <a:solidFill>
                    <a:srgbClr val="CC0099"/>
                  </a:solidFill>
                  <a:latin typeface="Arial Narrow" pitchFamily="34" charset="0"/>
                </a:rPr>
                <a:t>Na</a:t>
              </a:r>
              <a:r>
                <a:rPr lang="en-US" sz="2800" b="1" dirty="0" err="1" smtClean="0">
                  <a:solidFill>
                    <a:srgbClr val="66FF33"/>
                  </a:solidFill>
                  <a:latin typeface="Arial Narrow" pitchFamily="34" charset="0"/>
                </a:rPr>
                <a:t>Cl</a:t>
              </a:r>
              <a:endParaRPr lang="en-US" sz="2800" b="1" dirty="0" smtClean="0">
                <a:solidFill>
                  <a:srgbClr val="66FF33"/>
                </a:solidFill>
                <a:latin typeface="Arial Narrow" pitchFamily="34" charset="0"/>
              </a:endParaRPr>
            </a:p>
          </p:txBody>
        </p:sp>
        <p:sp>
          <p:nvSpPr>
            <p:cNvPr id="18445" name="Text Box 15"/>
            <p:cNvSpPr txBox="1">
              <a:spLocks noChangeArrowheads="1"/>
            </p:cNvSpPr>
            <p:nvPr/>
          </p:nvSpPr>
          <p:spPr bwMode="auto">
            <a:xfrm>
              <a:off x="4191" y="1646"/>
              <a:ext cx="759"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58.44 amu</a:t>
              </a:r>
            </a:p>
          </p:txBody>
        </p:sp>
      </p:grpSp>
      <p:sp>
        <p:nvSpPr>
          <p:cNvPr id="21" name="Rectangle 20"/>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formula mass</a:t>
            </a:r>
            <a:endParaRPr lang="en-US" sz="4800" b="1" i="1" dirty="0" smtClean="0">
              <a:ln>
                <a:solidFill>
                  <a:srgbClr val="666666"/>
                </a:solidFill>
              </a:ln>
              <a:solidFill>
                <a:srgbClr val="FFC000"/>
              </a:solidFill>
              <a:latin typeface="Arial Narrow"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Slide Number Placeholder 3"/>
          <p:cNvSpPr>
            <a:spLocks noGrp="1"/>
          </p:cNvSpPr>
          <p:nvPr>
            <p:ph type="sldNum" sz="quarter" idx="12"/>
          </p:nvPr>
        </p:nvSpPr>
        <p:spPr>
          <a:noFill/>
        </p:spPr>
        <p:txBody>
          <a:bodyPr/>
          <a:lstStyle/>
          <a:p>
            <a:fld id="{B76412DA-7E19-4328-94BA-3431CF960AE1}" type="slidenum">
              <a:rPr lang="en-US"/>
              <a:pPr/>
              <a:t>14</a:t>
            </a:fld>
            <a:endParaRPr lang="en-US"/>
          </a:p>
        </p:txBody>
      </p:sp>
      <p:sp>
        <p:nvSpPr>
          <p:cNvPr id="4100" name="Text Box 5"/>
          <p:cNvSpPr txBox="1">
            <a:spLocks noChangeArrowheads="1"/>
          </p:cNvSpPr>
          <p:nvPr/>
        </p:nvSpPr>
        <p:spPr bwMode="auto">
          <a:xfrm>
            <a:off x="1320801" y="685801"/>
            <a:ext cx="9715500" cy="646331"/>
          </a:xfrm>
          <a:prstGeom prst="rect">
            <a:avLst/>
          </a:prstGeom>
          <a:noFill/>
          <a:ln w="9525">
            <a:noFill/>
            <a:miter lim="800000"/>
            <a:headEnd/>
            <a:tailEnd/>
          </a:ln>
        </p:spPr>
        <p:txBody>
          <a:bodyPr>
            <a:spAutoFit/>
          </a:bodyPr>
          <a:lstStyle/>
          <a:p>
            <a:r>
              <a:rPr lang="en-US" sz="3600" b="1" dirty="0">
                <a:solidFill>
                  <a:srgbClr val="FFC000"/>
                </a:solidFill>
                <a:latin typeface="Arial Narrow" pitchFamily="34" charset="0"/>
              </a:rPr>
              <a:t>What is the formula mass of </a:t>
            </a:r>
            <a:r>
              <a:rPr lang="en-US" sz="3600" b="1" dirty="0" err="1">
                <a:solidFill>
                  <a:srgbClr val="FFC000"/>
                </a:solidFill>
                <a:latin typeface="Arial Narrow" pitchFamily="34" charset="0"/>
              </a:rPr>
              <a:t>Ca</a:t>
            </a:r>
            <a:r>
              <a:rPr lang="en-US" sz="3600" b="1" baseline="-25000" dirty="0" err="1">
                <a:solidFill>
                  <a:srgbClr val="FFC000"/>
                </a:solidFill>
                <a:latin typeface="Arial Narrow" pitchFamily="34" charset="0"/>
              </a:rPr>
              <a:t>3</a:t>
            </a:r>
            <a:r>
              <a:rPr lang="en-US" sz="3600" b="1" dirty="0">
                <a:solidFill>
                  <a:srgbClr val="FFC000"/>
                </a:solidFill>
                <a:latin typeface="Arial Narrow" pitchFamily="34" charset="0"/>
              </a:rPr>
              <a:t>(</a:t>
            </a:r>
            <a:r>
              <a:rPr lang="en-US" sz="3600" b="1" dirty="0" err="1">
                <a:solidFill>
                  <a:srgbClr val="FFC000"/>
                </a:solidFill>
                <a:latin typeface="Arial Narrow" pitchFamily="34" charset="0"/>
              </a:rPr>
              <a:t>PO</a:t>
            </a:r>
            <a:r>
              <a:rPr lang="en-US" sz="3600" b="1" baseline="-25000" dirty="0" err="1">
                <a:solidFill>
                  <a:srgbClr val="FFC000"/>
                </a:solidFill>
                <a:latin typeface="Arial Narrow" pitchFamily="34" charset="0"/>
              </a:rPr>
              <a:t>4</a:t>
            </a:r>
            <a:r>
              <a:rPr lang="en-US" sz="3600" b="1" dirty="0">
                <a:solidFill>
                  <a:srgbClr val="FFC000"/>
                </a:solidFill>
                <a:latin typeface="Arial Narrow" pitchFamily="34" charset="0"/>
              </a:rPr>
              <a:t>)</a:t>
            </a:r>
            <a:r>
              <a:rPr lang="en-US" sz="3600" b="1" baseline="-25000" dirty="0">
                <a:solidFill>
                  <a:srgbClr val="FFC000"/>
                </a:solidFill>
                <a:latin typeface="Arial Narrow" pitchFamily="34" charset="0"/>
              </a:rPr>
              <a:t>2</a:t>
            </a:r>
            <a:r>
              <a:rPr lang="en-US" sz="3600" b="1" dirty="0">
                <a:solidFill>
                  <a:srgbClr val="FFC000"/>
                </a:solidFill>
                <a:latin typeface="Arial Narrow" pitchFamily="34" charset="0"/>
              </a:rPr>
              <a:t> ?</a:t>
            </a:r>
          </a:p>
        </p:txBody>
      </p:sp>
      <p:sp>
        <p:nvSpPr>
          <p:cNvPr id="43042" name="Text Box 34"/>
          <p:cNvSpPr txBox="1">
            <a:spLocks noChangeArrowheads="1"/>
          </p:cNvSpPr>
          <p:nvPr/>
        </p:nvSpPr>
        <p:spPr bwMode="auto">
          <a:xfrm>
            <a:off x="2799141" y="1970088"/>
            <a:ext cx="4979248" cy="584775"/>
          </a:xfrm>
          <a:prstGeom prst="rect">
            <a:avLst/>
          </a:prstGeom>
          <a:noFill/>
          <a:ln w="9525">
            <a:noFill/>
            <a:miter lim="800000"/>
            <a:headEnd/>
            <a:tailEnd/>
          </a:ln>
        </p:spPr>
        <p:txBody>
          <a:bodyPr wrap="none">
            <a:spAutoFit/>
          </a:bodyPr>
          <a:lstStyle/>
          <a:p>
            <a:pPr>
              <a:buClr>
                <a:srgbClr val="C00000"/>
              </a:buClr>
              <a:buFont typeface="Wingdings" pitchFamily="2" charset="2"/>
              <a:buChar char="v"/>
            </a:pPr>
            <a:r>
              <a:rPr lang="en-US" sz="3200" b="1" dirty="0" smtClean="0">
                <a:solidFill>
                  <a:schemeClr val="accent3">
                    <a:lumMod val="40000"/>
                    <a:lumOff val="60000"/>
                  </a:schemeClr>
                </a:solidFill>
                <a:latin typeface="Arial Narrow" pitchFamily="34" charset="0"/>
              </a:rPr>
              <a:t>  1 </a:t>
            </a:r>
            <a:r>
              <a:rPr lang="en-US" sz="3200" b="1" dirty="0">
                <a:solidFill>
                  <a:schemeClr val="accent3">
                    <a:lumMod val="40000"/>
                    <a:lumOff val="60000"/>
                  </a:schemeClr>
                </a:solidFill>
                <a:latin typeface="Arial Narrow" pitchFamily="34" charset="0"/>
              </a:rPr>
              <a:t>formula unit of </a:t>
            </a:r>
            <a:r>
              <a:rPr lang="en-US" sz="3200" b="1" dirty="0" err="1">
                <a:solidFill>
                  <a:schemeClr val="accent3">
                    <a:lumMod val="40000"/>
                    <a:lumOff val="60000"/>
                  </a:schemeClr>
                </a:solidFill>
                <a:latin typeface="Arial Narrow" pitchFamily="34" charset="0"/>
              </a:rPr>
              <a:t>Ca</a:t>
            </a:r>
            <a:r>
              <a:rPr lang="en-US" sz="3200" b="1" baseline="-25000" dirty="0" err="1">
                <a:solidFill>
                  <a:schemeClr val="accent3">
                    <a:lumMod val="40000"/>
                    <a:lumOff val="60000"/>
                  </a:schemeClr>
                </a:solidFill>
                <a:latin typeface="Arial Narrow" pitchFamily="34" charset="0"/>
              </a:rPr>
              <a:t>3</a:t>
            </a:r>
            <a:r>
              <a:rPr lang="en-US" sz="3200" b="1" dirty="0">
                <a:solidFill>
                  <a:schemeClr val="accent3">
                    <a:lumMod val="40000"/>
                    <a:lumOff val="60000"/>
                  </a:schemeClr>
                </a:solidFill>
                <a:latin typeface="Arial Narrow" pitchFamily="34" charset="0"/>
              </a:rPr>
              <a:t>(</a:t>
            </a:r>
            <a:r>
              <a:rPr lang="en-US" sz="3200" b="1" dirty="0" err="1">
                <a:solidFill>
                  <a:schemeClr val="accent3">
                    <a:lumMod val="40000"/>
                    <a:lumOff val="60000"/>
                  </a:schemeClr>
                </a:solidFill>
                <a:latin typeface="Arial Narrow" pitchFamily="34" charset="0"/>
              </a:rPr>
              <a:t>PO</a:t>
            </a:r>
            <a:r>
              <a:rPr lang="en-US" sz="3200" b="1" baseline="-25000" dirty="0" err="1">
                <a:solidFill>
                  <a:schemeClr val="accent3">
                    <a:lumMod val="40000"/>
                    <a:lumOff val="60000"/>
                  </a:schemeClr>
                </a:solidFill>
                <a:latin typeface="Arial Narrow" pitchFamily="34" charset="0"/>
              </a:rPr>
              <a:t>4</a:t>
            </a:r>
            <a:r>
              <a:rPr lang="en-US" sz="3200" b="1" dirty="0">
                <a:solidFill>
                  <a:schemeClr val="accent3">
                    <a:lumMod val="40000"/>
                    <a:lumOff val="60000"/>
                  </a:schemeClr>
                </a:solidFill>
                <a:latin typeface="Arial Narrow" pitchFamily="34" charset="0"/>
              </a:rPr>
              <a:t>)</a:t>
            </a:r>
            <a:r>
              <a:rPr lang="en-US" sz="3200" b="1" baseline="-25000" dirty="0">
                <a:solidFill>
                  <a:schemeClr val="accent3">
                    <a:lumMod val="40000"/>
                    <a:lumOff val="60000"/>
                  </a:schemeClr>
                </a:solidFill>
                <a:latin typeface="Arial Narrow" pitchFamily="34" charset="0"/>
              </a:rPr>
              <a:t>2</a:t>
            </a:r>
            <a:endParaRPr lang="en-US" sz="3200" b="1" dirty="0">
              <a:solidFill>
                <a:schemeClr val="accent3">
                  <a:lumMod val="40000"/>
                  <a:lumOff val="60000"/>
                </a:schemeClr>
              </a:solidFill>
              <a:latin typeface="Arial Narrow" pitchFamily="34" charset="0"/>
            </a:endParaRPr>
          </a:p>
        </p:txBody>
      </p:sp>
      <p:grpSp>
        <p:nvGrpSpPr>
          <p:cNvPr id="2" name="Group 43"/>
          <p:cNvGrpSpPr>
            <a:grpSpLocks/>
          </p:cNvGrpSpPr>
          <p:nvPr/>
        </p:nvGrpSpPr>
        <p:grpSpPr bwMode="auto">
          <a:xfrm>
            <a:off x="3408741" y="2655886"/>
            <a:ext cx="4389967" cy="590549"/>
            <a:chOff x="614" y="2005"/>
            <a:chExt cx="2074" cy="372"/>
          </a:xfrm>
        </p:grpSpPr>
        <p:sp>
          <p:nvSpPr>
            <p:cNvPr id="4112" name="Text Box 35"/>
            <p:cNvSpPr txBox="1">
              <a:spLocks noChangeArrowheads="1"/>
            </p:cNvSpPr>
            <p:nvPr/>
          </p:nvSpPr>
          <p:spPr bwMode="auto">
            <a:xfrm>
              <a:off x="614" y="2009"/>
              <a:ext cx="600" cy="368"/>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3 </a:t>
              </a:r>
              <a:r>
                <a:rPr lang="en-US" sz="3200" b="1" dirty="0">
                  <a:solidFill>
                    <a:schemeClr val="accent3">
                      <a:lumMod val="40000"/>
                      <a:lumOff val="60000"/>
                    </a:schemeClr>
                  </a:solidFill>
                  <a:latin typeface="Arial Narrow" pitchFamily="34" charset="0"/>
                </a:rPr>
                <a:t>Ca</a:t>
              </a:r>
            </a:p>
          </p:txBody>
        </p:sp>
        <p:sp>
          <p:nvSpPr>
            <p:cNvPr id="4113" name="Text Box 38"/>
            <p:cNvSpPr txBox="1">
              <a:spLocks noChangeArrowheads="1"/>
            </p:cNvSpPr>
            <p:nvPr/>
          </p:nvSpPr>
          <p:spPr bwMode="auto">
            <a:xfrm>
              <a:off x="1937" y="2005"/>
              <a:ext cx="751" cy="368"/>
            </a:xfrm>
            <a:prstGeom prst="rect">
              <a:avLst/>
            </a:prstGeom>
            <a:noFill/>
            <a:ln w="9525">
              <a:noFill/>
              <a:miter lim="800000"/>
              <a:headEnd/>
              <a:tailEnd/>
            </a:ln>
          </p:spPr>
          <p:txBody>
            <a:bodyPr wrap="none">
              <a:spAutoFit/>
            </a:bodyPr>
            <a:lstStyle/>
            <a:p>
              <a:pPr algn="r">
                <a:buClr>
                  <a:srgbClr val="C00000"/>
                </a:buClr>
              </a:pPr>
              <a:r>
                <a:rPr lang="en-US" sz="3200" b="1" dirty="0">
                  <a:solidFill>
                    <a:schemeClr val="accent3">
                      <a:lumMod val="40000"/>
                      <a:lumOff val="60000"/>
                    </a:schemeClr>
                  </a:solidFill>
                  <a:latin typeface="Arial Narrow" pitchFamily="34" charset="0"/>
                </a:rPr>
                <a:t>3 x 40.08</a:t>
              </a:r>
            </a:p>
          </p:txBody>
        </p:sp>
      </p:grpSp>
      <p:grpSp>
        <p:nvGrpSpPr>
          <p:cNvPr id="3" name="Group 44"/>
          <p:cNvGrpSpPr>
            <a:grpSpLocks/>
          </p:cNvGrpSpPr>
          <p:nvPr/>
        </p:nvGrpSpPr>
        <p:grpSpPr bwMode="auto">
          <a:xfrm>
            <a:off x="3408741" y="3206754"/>
            <a:ext cx="4389967" cy="584201"/>
            <a:chOff x="614" y="2352"/>
            <a:chExt cx="2074" cy="368"/>
          </a:xfrm>
        </p:grpSpPr>
        <p:sp>
          <p:nvSpPr>
            <p:cNvPr id="4110" name="Text Box 36"/>
            <p:cNvSpPr txBox="1">
              <a:spLocks noChangeArrowheads="1"/>
            </p:cNvSpPr>
            <p:nvPr/>
          </p:nvSpPr>
          <p:spPr bwMode="auto">
            <a:xfrm>
              <a:off x="614" y="2352"/>
              <a:ext cx="502" cy="368"/>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2 </a:t>
              </a:r>
              <a:r>
                <a:rPr lang="en-US" sz="3200" b="1" dirty="0">
                  <a:solidFill>
                    <a:schemeClr val="accent3">
                      <a:lumMod val="40000"/>
                      <a:lumOff val="60000"/>
                    </a:schemeClr>
                  </a:solidFill>
                  <a:latin typeface="Arial Narrow" pitchFamily="34" charset="0"/>
                </a:rPr>
                <a:t>P</a:t>
              </a:r>
            </a:p>
          </p:txBody>
        </p:sp>
        <p:sp>
          <p:nvSpPr>
            <p:cNvPr id="4111" name="Text Box 39"/>
            <p:cNvSpPr txBox="1">
              <a:spLocks noChangeArrowheads="1"/>
            </p:cNvSpPr>
            <p:nvPr/>
          </p:nvSpPr>
          <p:spPr bwMode="auto">
            <a:xfrm>
              <a:off x="1937" y="2352"/>
              <a:ext cx="751" cy="368"/>
            </a:xfrm>
            <a:prstGeom prst="rect">
              <a:avLst/>
            </a:prstGeom>
            <a:noFill/>
            <a:ln w="9525">
              <a:noFill/>
              <a:miter lim="800000"/>
              <a:headEnd/>
              <a:tailEnd/>
            </a:ln>
          </p:spPr>
          <p:txBody>
            <a:bodyPr wrap="none">
              <a:spAutoFit/>
            </a:bodyPr>
            <a:lstStyle/>
            <a:p>
              <a:pPr algn="r">
                <a:buClr>
                  <a:srgbClr val="C00000"/>
                </a:buClr>
              </a:pPr>
              <a:r>
                <a:rPr lang="en-US" sz="3200" b="1" dirty="0">
                  <a:solidFill>
                    <a:schemeClr val="accent3">
                      <a:lumMod val="40000"/>
                      <a:lumOff val="60000"/>
                    </a:schemeClr>
                  </a:solidFill>
                  <a:latin typeface="Arial Narrow" pitchFamily="34" charset="0"/>
                </a:rPr>
                <a:t>2 x 30.97</a:t>
              </a:r>
            </a:p>
          </p:txBody>
        </p:sp>
      </p:grpSp>
      <p:grpSp>
        <p:nvGrpSpPr>
          <p:cNvPr id="4" name="Group 45"/>
          <p:cNvGrpSpPr>
            <a:grpSpLocks/>
          </p:cNvGrpSpPr>
          <p:nvPr/>
        </p:nvGrpSpPr>
        <p:grpSpPr bwMode="auto">
          <a:xfrm>
            <a:off x="3408741" y="3740154"/>
            <a:ext cx="4389967" cy="590551"/>
            <a:chOff x="614" y="2688"/>
            <a:chExt cx="2074" cy="372"/>
          </a:xfrm>
        </p:grpSpPr>
        <p:sp>
          <p:nvSpPr>
            <p:cNvPr id="4106" name="Text Box 37"/>
            <p:cNvSpPr txBox="1">
              <a:spLocks noChangeArrowheads="1"/>
            </p:cNvSpPr>
            <p:nvPr/>
          </p:nvSpPr>
          <p:spPr bwMode="auto">
            <a:xfrm>
              <a:off x="614" y="2688"/>
              <a:ext cx="520" cy="368"/>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8 </a:t>
              </a:r>
              <a:r>
                <a:rPr lang="en-US" sz="3200" b="1" dirty="0">
                  <a:solidFill>
                    <a:schemeClr val="accent3">
                      <a:lumMod val="40000"/>
                      <a:lumOff val="60000"/>
                    </a:schemeClr>
                  </a:solidFill>
                  <a:latin typeface="Arial Narrow" pitchFamily="34" charset="0"/>
                </a:rPr>
                <a:t>O</a:t>
              </a:r>
            </a:p>
          </p:txBody>
        </p:sp>
        <p:grpSp>
          <p:nvGrpSpPr>
            <p:cNvPr id="5" name="Group 42"/>
            <p:cNvGrpSpPr>
              <a:grpSpLocks/>
            </p:cNvGrpSpPr>
            <p:nvPr/>
          </p:nvGrpSpPr>
          <p:grpSpPr bwMode="auto">
            <a:xfrm>
              <a:off x="1342" y="2692"/>
              <a:ext cx="1346" cy="368"/>
              <a:chOff x="2160" y="3737"/>
              <a:chExt cx="1346" cy="368"/>
            </a:xfrm>
          </p:grpSpPr>
          <p:sp>
            <p:nvSpPr>
              <p:cNvPr id="4108" name="Text Box 40"/>
              <p:cNvSpPr txBox="1">
                <a:spLocks noChangeArrowheads="1"/>
              </p:cNvSpPr>
              <p:nvPr/>
            </p:nvSpPr>
            <p:spPr bwMode="auto">
              <a:xfrm>
                <a:off x="2530" y="3737"/>
                <a:ext cx="976" cy="368"/>
              </a:xfrm>
              <a:prstGeom prst="rect">
                <a:avLst/>
              </a:prstGeom>
              <a:noFill/>
              <a:ln w="9525">
                <a:noFill/>
                <a:miter lim="800000"/>
                <a:headEnd/>
                <a:tailEnd/>
              </a:ln>
            </p:spPr>
            <p:txBody>
              <a:bodyPr wrap="none">
                <a:spAutoFit/>
              </a:bodyPr>
              <a:lstStyle/>
              <a:p>
                <a:pPr algn="r">
                  <a:buClr>
                    <a:srgbClr val="C00000"/>
                  </a:buClr>
                </a:pPr>
                <a:r>
                  <a:rPr lang="en-US" sz="3200" b="1" dirty="0">
                    <a:solidFill>
                      <a:schemeClr val="accent3">
                        <a:lumMod val="40000"/>
                        <a:lumOff val="60000"/>
                      </a:schemeClr>
                    </a:solidFill>
                    <a:latin typeface="Arial Narrow" pitchFamily="34" charset="0"/>
                  </a:rPr>
                  <a:t>+   8 x 16.00</a:t>
                </a:r>
              </a:p>
            </p:txBody>
          </p:sp>
          <p:sp>
            <p:nvSpPr>
              <p:cNvPr id="4109" name="Line 41"/>
              <p:cNvSpPr>
                <a:spLocks noChangeShapeType="1"/>
              </p:cNvSpPr>
              <p:nvPr/>
            </p:nvSpPr>
            <p:spPr bwMode="auto">
              <a:xfrm>
                <a:off x="2160" y="4087"/>
                <a:ext cx="1344" cy="0"/>
              </a:xfrm>
              <a:prstGeom prst="line">
                <a:avLst/>
              </a:prstGeom>
              <a:noFill/>
              <a:ln w="28575">
                <a:solidFill>
                  <a:srgbClr val="C00000"/>
                </a:solidFill>
                <a:round/>
                <a:headEnd/>
                <a:tailEnd/>
              </a:ln>
            </p:spPr>
            <p:txBody>
              <a:bodyPr/>
              <a:lstStyle/>
              <a:p>
                <a:pPr>
                  <a:buClr>
                    <a:srgbClr val="C00000"/>
                  </a:buClr>
                  <a:buFont typeface="Wingdings" pitchFamily="2" charset="2"/>
                  <a:buChar char="§"/>
                </a:pPr>
                <a:endParaRPr lang="en-US" sz="3200" b="1">
                  <a:solidFill>
                    <a:schemeClr val="accent3">
                      <a:lumMod val="40000"/>
                      <a:lumOff val="60000"/>
                    </a:schemeClr>
                  </a:solidFill>
                  <a:latin typeface="Arial Narrow" pitchFamily="34" charset="0"/>
                </a:endParaRPr>
              </a:p>
            </p:txBody>
          </p:sp>
        </p:grpSp>
      </p:grpSp>
      <p:sp>
        <p:nvSpPr>
          <p:cNvPr id="43054" name="Text Box 46"/>
          <p:cNvSpPr txBox="1">
            <a:spLocks noChangeArrowheads="1"/>
          </p:cNvSpPr>
          <p:nvPr/>
        </p:nvSpPr>
        <p:spPr bwMode="auto">
          <a:xfrm>
            <a:off x="6502391" y="4240213"/>
            <a:ext cx="2372765" cy="584775"/>
          </a:xfrm>
          <a:prstGeom prst="rect">
            <a:avLst/>
          </a:prstGeom>
          <a:noFill/>
          <a:ln w="9525">
            <a:noFill/>
            <a:miter lim="800000"/>
            <a:headEnd/>
            <a:tailEnd/>
          </a:ln>
        </p:spPr>
        <p:txBody>
          <a:bodyPr wrap="none">
            <a:spAutoFit/>
          </a:bodyPr>
          <a:lstStyle/>
          <a:p>
            <a:r>
              <a:rPr lang="en-US" sz="3200" b="1" dirty="0">
                <a:solidFill>
                  <a:srgbClr val="FFC000"/>
                </a:solidFill>
                <a:latin typeface="Arial Narrow" pitchFamily="34" charset="0"/>
              </a:rPr>
              <a:t>310.18 </a:t>
            </a:r>
            <a:r>
              <a:rPr lang="en-US" sz="3200" b="1" dirty="0" smtClean="0">
                <a:solidFill>
                  <a:srgbClr val="FFC000"/>
                </a:solidFill>
                <a:latin typeface="Arial Narrow" pitchFamily="34" charset="0"/>
              </a:rPr>
              <a:t>amu    </a:t>
            </a:r>
            <a:endParaRPr lang="en-US" sz="3200" b="1" dirty="0">
              <a:solidFill>
                <a:srgbClr val="FFC000"/>
              </a:solidFill>
              <a:latin typeface="Arial Narrow" pitchFamily="34" charset="0"/>
            </a:endParaRPr>
          </a:p>
        </p:txBody>
      </p:sp>
      <p:graphicFrame>
        <p:nvGraphicFramePr>
          <p:cNvPr id="4098" name="Object 2"/>
          <p:cNvGraphicFramePr>
            <a:graphicFrameLocks noChangeAspect="1"/>
          </p:cNvGraphicFramePr>
          <p:nvPr/>
        </p:nvGraphicFramePr>
        <p:xfrm>
          <a:off x="251885" y="207964"/>
          <a:ext cx="865716" cy="1239837"/>
        </p:xfrm>
        <a:graphic>
          <a:graphicData uri="http://schemas.openxmlformats.org/presentationml/2006/ole">
            <mc:AlternateContent xmlns:mc="http://schemas.openxmlformats.org/markup-compatibility/2006">
              <mc:Choice xmlns:v="urn:schemas-microsoft-com:vml" Requires="v">
                <p:oleObj spid="_x0000_s4099"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85" y="207964"/>
                        <a:ext cx="865716" cy="1239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3042"/>
                                        </p:tgtEl>
                                        <p:attrNameLst>
                                          <p:attrName>style.visibility</p:attrName>
                                        </p:attrNameLst>
                                      </p:cBhvr>
                                      <p:to>
                                        <p:strVal val="visible"/>
                                      </p:to>
                                    </p:set>
                                    <p:animEffect transition="in" filter="wipe(up)">
                                      <p:cBhvr>
                                        <p:cTn id="7" dur="500"/>
                                        <p:tgtEl>
                                          <p:spTgt spid="43042"/>
                                        </p:tgtEl>
                                      </p:cBhvr>
                                    </p:animEffect>
                                  </p:childTnLst>
                                </p:cTn>
                              </p:par>
                              <p:par>
                                <p:cTn id="8" presetID="22" presetClass="entr" presetSubtype="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par>
                                <p:cTn id="11" presetID="22" presetClass="entr" presetSubtype="1"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par>
                                <p:cTn id="14" presetID="22" presetClass="entr" presetSubtype="1"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43054"/>
                                        </p:tgtEl>
                                        <p:attrNameLst>
                                          <p:attrName>style.visibility</p:attrName>
                                        </p:attrNameLst>
                                      </p:cBhvr>
                                      <p:to>
                                        <p:strVal val="visible"/>
                                      </p:to>
                                    </p:set>
                                    <p:animEffect transition="in" filter="wipe(up)">
                                      <p:cBhvr>
                                        <p:cTn id="19" dur="500"/>
                                        <p:tgtEl>
                                          <p:spTgt spid="43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2" grpId="0"/>
      <p:bldP spid="4305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041016"/>
            <a:ext cx="11868150" cy="5509200"/>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Stage 1: Ionisation</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The atom or molecule is ionized by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knocking one or more electrons off to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give a positive  ion</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Stage 2: Acceleration</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The ions are accelerated so that they have the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same kinetic energy</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Stage 3: Deflection</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The ions are deflected by magnetic field according to their masses</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Stage 4: Detection</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The beam of ions passing through the machine is detected electrically</a:t>
            </a:r>
            <a:endParaRPr lang="en-US" sz="3200" b="1" dirty="0" smtClean="0">
              <a:solidFill>
                <a:schemeClr val="accent3">
                  <a:lumMod val="40000"/>
                  <a:lumOff val="60000"/>
                </a:schemeClr>
              </a:solidFill>
              <a:latin typeface="Arial Narrow" pitchFamily="34" charset="0"/>
            </a:endParaRPr>
          </a:p>
        </p:txBody>
      </p:sp>
      <p:sp>
        <p:nvSpPr>
          <p:cNvPr id="19458" name="Slide Number Placeholder 3"/>
          <p:cNvSpPr>
            <a:spLocks noGrp="1"/>
          </p:cNvSpPr>
          <p:nvPr>
            <p:ph type="sldNum" sz="quarter" idx="12"/>
          </p:nvPr>
        </p:nvSpPr>
        <p:spPr>
          <a:noFill/>
        </p:spPr>
        <p:txBody>
          <a:bodyPr/>
          <a:lstStyle/>
          <a:p>
            <a:fld id="{5CAFC34F-F7B9-47D7-A510-CC29D4000AA7}" type="slidenum">
              <a:rPr lang="en-US"/>
              <a:pPr/>
              <a:t>15</a:t>
            </a:fld>
            <a:endParaRPr lang="en-US"/>
          </a:p>
        </p:txBody>
      </p:sp>
      <p:sp>
        <p:nvSpPr>
          <p:cNvPr id="19463" name="Text Box 21"/>
          <p:cNvSpPr txBox="1">
            <a:spLocks noChangeArrowheads="1"/>
          </p:cNvSpPr>
          <p:nvPr/>
        </p:nvSpPr>
        <p:spPr bwMode="auto">
          <a:xfrm>
            <a:off x="3513667" y="-76200"/>
            <a:ext cx="184731" cy="646331"/>
          </a:xfrm>
          <a:prstGeom prst="rect">
            <a:avLst/>
          </a:prstGeom>
          <a:noFill/>
          <a:ln w="9525">
            <a:noFill/>
            <a:miter lim="800000"/>
            <a:headEnd/>
            <a:tailEnd/>
          </a:ln>
        </p:spPr>
        <p:txBody>
          <a:bodyPr wrap="none">
            <a:spAutoFit/>
          </a:bodyPr>
          <a:lstStyle/>
          <a:p>
            <a:pPr algn="ctr"/>
            <a:endParaRPr lang="en-US" sz="3600" dirty="0"/>
          </a:p>
        </p:txBody>
      </p:sp>
      <p:sp>
        <p:nvSpPr>
          <p:cNvPr id="21" name="Rectangle 20"/>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Mass Spectrometer</a:t>
            </a:r>
          </a:p>
        </p:txBody>
      </p:sp>
      <p:pic>
        <p:nvPicPr>
          <p:cNvPr id="22" name="Picture 21" descr="masspec.GIF"/>
          <p:cNvPicPr>
            <a:picLocks noChangeAspect="1"/>
          </p:cNvPicPr>
          <p:nvPr/>
        </p:nvPicPr>
        <p:blipFill>
          <a:blip r:embed="rId2">
            <a:lum contrast="40000"/>
          </a:blip>
          <a:stretch>
            <a:fillRect/>
          </a:stretch>
        </p:blipFill>
        <p:spPr>
          <a:xfrm>
            <a:off x="6759348" y="917121"/>
            <a:ext cx="5299302" cy="4318869"/>
          </a:xfrm>
          <a:prstGeom prst="rect">
            <a:avLst/>
          </a:prstGeom>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3"/>
          <p:cNvSpPr>
            <a:spLocks noGrp="1"/>
          </p:cNvSpPr>
          <p:nvPr>
            <p:ph type="sldNum" sz="quarter" idx="12"/>
          </p:nvPr>
        </p:nvSpPr>
        <p:spPr>
          <a:noFill/>
        </p:spPr>
        <p:txBody>
          <a:bodyPr/>
          <a:lstStyle/>
          <a:p>
            <a:fld id="{CC0083D3-6A75-42F5-96B8-F1C3D11CC48E}" type="slidenum">
              <a:rPr lang="en-US"/>
              <a:pPr/>
              <a:t>16</a:t>
            </a:fld>
            <a:endParaRPr lang="en-US"/>
          </a:p>
        </p:txBody>
      </p:sp>
      <p:sp>
        <p:nvSpPr>
          <p:cNvPr id="23555" name="Text Box 1026"/>
          <p:cNvSpPr txBox="1">
            <a:spLocks noChangeArrowheads="1"/>
          </p:cNvSpPr>
          <p:nvPr/>
        </p:nvSpPr>
        <p:spPr bwMode="auto">
          <a:xfrm>
            <a:off x="203200" y="1022351"/>
            <a:ext cx="11887200" cy="584775"/>
          </a:xfrm>
          <a:prstGeom prst="rect">
            <a:avLst/>
          </a:prstGeom>
          <a:noFill/>
          <a:ln w="9525">
            <a:noFill/>
            <a:miter lim="800000"/>
            <a:headEnd/>
            <a:tailEnd/>
          </a:ln>
        </p:spPr>
        <p:txBody>
          <a:bodyPr>
            <a:spAutoFit/>
          </a:bodyPr>
          <a:lstStyle/>
          <a:p>
            <a:pPr>
              <a:buClr>
                <a:srgbClr val="C00000"/>
              </a:buClr>
              <a:buFont typeface="Wingdings" pitchFamily="2" charset="2"/>
              <a:buChar char="v"/>
            </a:pPr>
            <a:r>
              <a:rPr lang="en-US" sz="3200" b="1" i="1" dirty="0" smtClean="0">
                <a:solidFill>
                  <a:schemeClr val="accent3">
                    <a:lumMod val="40000"/>
                    <a:lumOff val="60000"/>
                  </a:schemeClr>
                </a:solidFill>
                <a:latin typeface="Arial Narrow" pitchFamily="34" charset="0"/>
              </a:rPr>
              <a:t>   </a:t>
            </a:r>
            <a:r>
              <a:rPr lang="en-US" sz="3200" b="1" i="1" dirty="0" smtClean="0">
                <a:solidFill>
                  <a:srgbClr val="FFC000"/>
                </a:solidFill>
                <a:latin typeface="Arial Narrow" pitchFamily="34" charset="0"/>
              </a:rPr>
              <a:t>Percent </a:t>
            </a:r>
            <a:r>
              <a:rPr lang="en-US" sz="3200" b="1" i="1" dirty="0">
                <a:solidFill>
                  <a:srgbClr val="FFC000"/>
                </a:solidFill>
                <a:latin typeface="Arial Narrow" pitchFamily="34" charset="0"/>
              </a:rPr>
              <a:t>composition</a:t>
            </a:r>
            <a:r>
              <a:rPr lang="en-US" sz="3200" b="1" dirty="0">
                <a:solidFill>
                  <a:srgbClr val="FFC000"/>
                </a:solidFill>
                <a:latin typeface="Arial Narrow" pitchFamily="34" charset="0"/>
              </a:rPr>
              <a:t> </a:t>
            </a:r>
            <a:r>
              <a:rPr lang="en-US" sz="3200" b="1" dirty="0">
                <a:solidFill>
                  <a:schemeClr val="accent3">
                    <a:lumMod val="40000"/>
                    <a:lumOff val="60000"/>
                  </a:schemeClr>
                </a:solidFill>
                <a:latin typeface="Arial Narrow" pitchFamily="34" charset="0"/>
              </a:rPr>
              <a:t>of an element in a compound =</a:t>
            </a:r>
          </a:p>
        </p:txBody>
      </p:sp>
      <p:grpSp>
        <p:nvGrpSpPr>
          <p:cNvPr id="2" name="Group 1031"/>
          <p:cNvGrpSpPr>
            <a:grpSpLocks/>
          </p:cNvGrpSpPr>
          <p:nvPr/>
        </p:nvGrpSpPr>
        <p:grpSpPr bwMode="auto">
          <a:xfrm>
            <a:off x="2360085" y="1577978"/>
            <a:ext cx="5562600" cy="1001713"/>
            <a:chOff x="1382" y="2137"/>
            <a:chExt cx="2628" cy="631"/>
          </a:xfrm>
        </p:grpSpPr>
        <p:sp>
          <p:nvSpPr>
            <p:cNvPr id="20509" name="Text Box 1027"/>
            <p:cNvSpPr txBox="1">
              <a:spLocks noChangeArrowheads="1"/>
            </p:cNvSpPr>
            <p:nvPr/>
          </p:nvSpPr>
          <p:spPr bwMode="auto">
            <a:xfrm>
              <a:off x="1382" y="2137"/>
              <a:ext cx="2084" cy="368"/>
            </a:xfrm>
            <a:prstGeom prst="rect">
              <a:avLst/>
            </a:prstGeom>
            <a:noFill/>
            <a:ln w="9525">
              <a:noFill/>
              <a:miter lim="800000"/>
              <a:headEnd/>
              <a:tailEnd/>
            </a:ln>
          </p:spPr>
          <p:txBody>
            <a:bodyPr wrap="none">
              <a:spAutoFit/>
            </a:bodyPr>
            <a:lstStyle/>
            <a:p>
              <a:r>
                <a:rPr lang="en-US" sz="3200" b="1" i="1">
                  <a:solidFill>
                    <a:schemeClr val="accent3">
                      <a:lumMod val="40000"/>
                      <a:lumOff val="60000"/>
                    </a:schemeClr>
                  </a:solidFill>
                  <a:latin typeface="Arial Narrow" pitchFamily="34" charset="0"/>
                </a:rPr>
                <a:t>n</a:t>
              </a:r>
              <a:r>
                <a:rPr lang="en-US" sz="3200" b="1">
                  <a:solidFill>
                    <a:schemeClr val="accent3">
                      <a:lumMod val="40000"/>
                      <a:lumOff val="60000"/>
                    </a:schemeClr>
                  </a:solidFill>
                  <a:latin typeface="Arial Narrow" pitchFamily="34" charset="0"/>
                </a:rPr>
                <a:t> x molar mass of element</a:t>
              </a:r>
              <a:endParaRPr lang="en-US" sz="3200" b="1" i="1">
                <a:solidFill>
                  <a:schemeClr val="accent3">
                    <a:lumMod val="40000"/>
                    <a:lumOff val="60000"/>
                  </a:schemeClr>
                </a:solidFill>
                <a:latin typeface="Arial Narrow" pitchFamily="34" charset="0"/>
              </a:endParaRPr>
            </a:p>
          </p:txBody>
        </p:sp>
        <p:sp>
          <p:nvSpPr>
            <p:cNvPr id="20510" name="Text Box 1028"/>
            <p:cNvSpPr txBox="1">
              <a:spLocks noChangeArrowheads="1"/>
            </p:cNvSpPr>
            <p:nvPr/>
          </p:nvSpPr>
          <p:spPr bwMode="auto">
            <a:xfrm>
              <a:off x="1438" y="2400"/>
              <a:ext cx="202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molar mass of compound</a:t>
              </a:r>
            </a:p>
          </p:txBody>
        </p:sp>
        <p:sp>
          <p:nvSpPr>
            <p:cNvPr id="20511" name="Line 1029"/>
            <p:cNvSpPr>
              <a:spLocks noChangeShapeType="1"/>
            </p:cNvSpPr>
            <p:nvPr/>
          </p:nvSpPr>
          <p:spPr bwMode="auto">
            <a:xfrm>
              <a:off x="1392" y="2448"/>
              <a:ext cx="1926" cy="29"/>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0512" name="Text Box 1030"/>
            <p:cNvSpPr txBox="1">
              <a:spLocks noChangeArrowheads="1"/>
            </p:cNvSpPr>
            <p:nvPr/>
          </p:nvSpPr>
          <p:spPr bwMode="auto">
            <a:xfrm>
              <a:off x="3383" y="2283"/>
              <a:ext cx="627"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x 100%</a:t>
              </a:r>
            </a:p>
          </p:txBody>
        </p:sp>
      </p:grpSp>
      <p:sp>
        <p:nvSpPr>
          <p:cNvPr id="30728" name="Text Box 1032"/>
          <p:cNvSpPr txBox="1">
            <a:spLocks noChangeArrowheads="1"/>
          </p:cNvSpPr>
          <p:nvPr/>
        </p:nvSpPr>
        <p:spPr bwMode="auto">
          <a:xfrm>
            <a:off x="508000" y="2589213"/>
            <a:ext cx="10871200" cy="584775"/>
          </a:xfrm>
          <a:prstGeom prst="rect">
            <a:avLst/>
          </a:prstGeom>
          <a:noFill/>
          <a:ln w="9525">
            <a:noFill/>
            <a:miter lim="800000"/>
            <a:headEnd/>
            <a:tailEnd/>
          </a:ln>
        </p:spPr>
        <p:txBody>
          <a:bodyPr>
            <a:spAutoFit/>
          </a:bodyPr>
          <a:lstStyle/>
          <a:p>
            <a:r>
              <a:rPr lang="en-US" sz="3200" b="1" i="1" dirty="0">
                <a:solidFill>
                  <a:srgbClr val="C00000"/>
                </a:solidFill>
                <a:latin typeface="Arial Narrow" pitchFamily="34" charset="0"/>
              </a:rPr>
              <a:t>n</a:t>
            </a:r>
            <a:r>
              <a:rPr lang="en-US" sz="3200" b="1" dirty="0">
                <a:solidFill>
                  <a:srgbClr val="C00000"/>
                </a:solidFill>
                <a:latin typeface="Arial Narrow" pitchFamily="34" charset="0"/>
              </a:rPr>
              <a:t> </a:t>
            </a:r>
            <a:r>
              <a:rPr lang="en-US" sz="3200" b="1" dirty="0">
                <a:solidFill>
                  <a:schemeClr val="accent3">
                    <a:lumMod val="40000"/>
                    <a:lumOff val="60000"/>
                  </a:schemeClr>
                </a:solidFill>
                <a:latin typeface="Arial Narrow" pitchFamily="34" charset="0"/>
              </a:rPr>
              <a:t>is the number of moles of the element in </a:t>
            </a:r>
            <a:r>
              <a:rPr lang="en-US" sz="3200" b="1" dirty="0">
                <a:solidFill>
                  <a:srgbClr val="C00000"/>
                </a:solidFill>
                <a:latin typeface="Arial Narrow" pitchFamily="34" charset="0"/>
              </a:rPr>
              <a:t>1 mole </a:t>
            </a:r>
            <a:r>
              <a:rPr lang="en-US" sz="3200" b="1" dirty="0">
                <a:solidFill>
                  <a:schemeClr val="accent3">
                    <a:lumMod val="40000"/>
                    <a:lumOff val="60000"/>
                  </a:schemeClr>
                </a:solidFill>
                <a:latin typeface="Arial Narrow" pitchFamily="34" charset="0"/>
              </a:rPr>
              <a:t>of the compound</a:t>
            </a:r>
            <a:endParaRPr lang="en-US" sz="3200" b="1" i="1" dirty="0">
              <a:solidFill>
                <a:schemeClr val="accent3">
                  <a:lumMod val="40000"/>
                  <a:lumOff val="60000"/>
                </a:schemeClr>
              </a:solidFill>
              <a:latin typeface="Arial Narrow" pitchFamily="34" charset="0"/>
            </a:endParaRPr>
          </a:p>
        </p:txBody>
      </p:sp>
      <p:sp>
        <p:nvSpPr>
          <p:cNvPr id="20508" name="Text Box 1034"/>
          <p:cNvSpPr txBox="1">
            <a:spLocks noChangeArrowheads="1"/>
          </p:cNvSpPr>
          <p:nvPr/>
        </p:nvSpPr>
        <p:spPr bwMode="auto">
          <a:xfrm>
            <a:off x="2078567" y="5911275"/>
            <a:ext cx="1183337" cy="584775"/>
          </a:xfrm>
          <a:prstGeom prst="rect">
            <a:avLst/>
          </a:prstGeom>
          <a:noFill/>
          <a:ln w="9525">
            <a:noFill/>
            <a:miter lim="800000"/>
            <a:headEnd/>
            <a:tailEnd/>
          </a:ln>
        </p:spPr>
        <p:txBody>
          <a:bodyPr wrap="none">
            <a:spAutoFit/>
          </a:bodyPr>
          <a:lstStyle/>
          <a:p>
            <a:r>
              <a:rPr lang="en-US" sz="3200" b="1" dirty="0" err="1">
                <a:solidFill>
                  <a:srgbClr val="FFC000"/>
                </a:solidFill>
                <a:latin typeface="Arial Narrow" pitchFamily="34" charset="0"/>
              </a:rPr>
              <a:t>C</a:t>
            </a:r>
            <a:r>
              <a:rPr lang="en-US" sz="3200" b="1" baseline="-25000" dirty="0" err="1">
                <a:solidFill>
                  <a:srgbClr val="FFC000"/>
                </a:solidFill>
                <a:latin typeface="Arial Narrow" pitchFamily="34" charset="0"/>
              </a:rPr>
              <a:t>2</a:t>
            </a:r>
            <a:r>
              <a:rPr lang="en-US" sz="3200" b="1" dirty="0" err="1">
                <a:solidFill>
                  <a:srgbClr val="FFC000"/>
                </a:solidFill>
                <a:latin typeface="Arial Narrow" pitchFamily="34" charset="0"/>
              </a:rPr>
              <a:t>H</a:t>
            </a:r>
            <a:r>
              <a:rPr lang="en-US" sz="3200" b="1" baseline="-25000" dirty="0" err="1">
                <a:solidFill>
                  <a:srgbClr val="FFC000"/>
                </a:solidFill>
                <a:latin typeface="Arial Narrow" pitchFamily="34" charset="0"/>
              </a:rPr>
              <a:t>6</a:t>
            </a:r>
            <a:r>
              <a:rPr lang="en-US" sz="3200" b="1" dirty="0" err="1">
                <a:solidFill>
                  <a:srgbClr val="FFC000"/>
                </a:solidFill>
                <a:latin typeface="Arial Narrow" pitchFamily="34" charset="0"/>
              </a:rPr>
              <a:t>O</a:t>
            </a:r>
            <a:endParaRPr lang="en-US" sz="3200" b="1" dirty="0">
              <a:solidFill>
                <a:srgbClr val="FFC000"/>
              </a:solidFill>
              <a:latin typeface="Arial Narrow" pitchFamily="34" charset="0"/>
            </a:endParaRPr>
          </a:p>
        </p:txBody>
      </p:sp>
      <p:grpSp>
        <p:nvGrpSpPr>
          <p:cNvPr id="4" name="Group 1041"/>
          <p:cNvGrpSpPr>
            <a:grpSpLocks/>
          </p:cNvGrpSpPr>
          <p:nvPr/>
        </p:nvGrpSpPr>
        <p:grpSpPr bwMode="auto">
          <a:xfrm>
            <a:off x="4978400" y="3262315"/>
            <a:ext cx="6417733" cy="1104901"/>
            <a:chOff x="2440" y="1936"/>
            <a:chExt cx="3032" cy="696"/>
          </a:xfrm>
        </p:grpSpPr>
        <p:sp>
          <p:nvSpPr>
            <p:cNvPr id="20502" name="Text Box 1036"/>
            <p:cNvSpPr txBox="1">
              <a:spLocks noChangeArrowheads="1"/>
            </p:cNvSpPr>
            <p:nvPr/>
          </p:nvSpPr>
          <p:spPr bwMode="auto">
            <a:xfrm>
              <a:off x="2440" y="2144"/>
              <a:ext cx="48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%C =</a:t>
              </a:r>
            </a:p>
          </p:txBody>
        </p:sp>
        <p:sp>
          <p:nvSpPr>
            <p:cNvPr id="20503" name="Text Box 1037"/>
            <p:cNvSpPr txBox="1">
              <a:spLocks noChangeArrowheads="1"/>
            </p:cNvSpPr>
            <p:nvPr/>
          </p:nvSpPr>
          <p:spPr bwMode="auto">
            <a:xfrm>
              <a:off x="2994" y="1936"/>
              <a:ext cx="998"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2 x (12.01 g)</a:t>
              </a:r>
            </a:p>
          </p:txBody>
        </p:sp>
        <p:sp>
          <p:nvSpPr>
            <p:cNvPr id="20504" name="Text Box 1038"/>
            <p:cNvSpPr txBox="1">
              <a:spLocks noChangeArrowheads="1"/>
            </p:cNvSpPr>
            <p:nvPr/>
          </p:nvSpPr>
          <p:spPr bwMode="auto">
            <a:xfrm>
              <a:off x="3195" y="2264"/>
              <a:ext cx="62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46.07 g</a:t>
              </a:r>
            </a:p>
          </p:txBody>
        </p:sp>
        <p:sp>
          <p:nvSpPr>
            <p:cNvPr id="20505" name="Text Box 1039"/>
            <p:cNvSpPr txBox="1">
              <a:spLocks noChangeArrowheads="1"/>
            </p:cNvSpPr>
            <p:nvPr/>
          </p:nvSpPr>
          <p:spPr bwMode="auto">
            <a:xfrm>
              <a:off x="4133" y="2144"/>
              <a:ext cx="1339"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 100% = 52.14%</a:t>
              </a:r>
            </a:p>
          </p:txBody>
        </p:sp>
        <p:sp>
          <p:nvSpPr>
            <p:cNvPr id="20506" name="Line 1040"/>
            <p:cNvSpPr>
              <a:spLocks noChangeShapeType="1"/>
            </p:cNvSpPr>
            <p:nvPr/>
          </p:nvSpPr>
          <p:spPr bwMode="auto">
            <a:xfrm>
              <a:off x="3024" y="2304"/>
              <a:ext cx="1104"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nvGrpSpPr>
          <p:cNvPr id="5" name="Group 1042"/>
          <p:cNvGrpSpPr>
            <a:grpSpLocks/>
          </p:cNvGrpSpPr>
          <p:nvPr/>
        </p:nvGrpSpPr>
        <p:grpSpPr bwMode="auto">
          <a:xfrm>
            <a:off x="4978400" y="4257683"/>
            <a:ext cx="6417733" cy="1087440"/>
            <a:chOff x="2440" y="1995"/>
            <a:chExt cx="3032" cy="685"/>
          </a:xfrm>
        </p:grpSpPr>
        <p:sp>
          <p:nvSpPr>
            <p:cNvPr id="20497" name="Text Box 1043"/>
            <p:cNvSpPr txBox="1">
              <a:spLocks noChangeArrowheads="1"/>
            </p:cNvSpPr>
            <p:nvPr/>
          </p:nvSpPr>
          <p:spPr bwMode="auto">
            <a:xfrm>
              <a:off x="2440" y="2144"/>
              <a:ext cx="48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%H =</a:t>
              </a:r>
            </a:p>
          </p:txBody>
        </p:sp>
        <p:sp>
          <p:nvSpPr>
            <p:cNvPr id="20498" name="Text Box 1044"/>
            <p:cNvSpPr txBox="1">
              <a:spLocks noChangeArrowheads="1"/>
            </p:cNvSpPr>
            <p:nvPr/>
          </p:nvSpPr>
          <p:spPr bwMode="auto">
            <a:xfrm>
              <a:off x="2976" y="1995"/>
              <a:ext cx="998"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6 x (1.008 g)</a:t>
              </a:r>
            </a:p>
          </p:txBody>
        </p:sp>
        <p:sp>
          <p:nvSpPr>
            <p:cNvPr id="20499" name="Text Box 1045"/>
            <p:cNvSpPr txBox="1">
              <a:spLocks noChangeArrowheads="1"/>
            </p:cNvSpPr>
            <p:nvPr/>
          </p:nvSpPr>
          <p:spPr bwMode="auto">
            <a:xfrm>
              <a:off x="3195" y="2312"/>
              <a:ext cx="626"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46.07 g</a:t>
              </a:r>
            </a:p>
          </p:txBody>
        </p:sp>
        <p:sp>
          <p:nvSpPr>
            <p:cNvPr id="20500" name="Text Box 1046"/>
            <p:cNvSpPr txBox="1">
              <a:spLocks noChangeArrowheads="1"/>
            </p:cNvSpPr>
            <p:nvPr/>
          </p:nvSpPr>
          <p:spPr bwMode="auto">
            <a:xfrm>
              <a:off x="4133" y="2144"/>
              <a:ext cx="1339"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x 100% = 13.13%</a:t>
              </a:r>
            </a:p>
          </p:txBody>
        </p:sp>
        <p:sp>
          <p:nvSpPr>
            <p:cNvPr id="20501" name="Line 1047"/>
            <p:cNvSpPr>
              <a:spLocks noChangeShapeType="1"/>
            </p:cNvSpPr>
            <p:nvPr/>
          </p:nvSpPr>
          <p:spPr bwMode="auto">
            <a:xfrm>
              <a:off x="3024" y="2352"/>
              <a:ext cx="1104"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nvGrpSpPr>
          <p:cNvPr id="6" name="Group 1048"/>
          <p:cNvGrpSpPr>
            <a:grpSpLocks/>
          </p:cNvGrpSpPr>
          <p:nvPr/>
        </p:nvGrpSpPr>
        <p:grpSpPr bwMode="auto">
          <a:xfrm>
            <a:off x="4978400" y="5210183"/>
            <a:ext cx="6417733" cy="1087440"/>
            <a:chOff x="2440" y="1995"/>
            <a:chExt cx="3032" cy="685"/>
          </a:xfrm>
        </p:grpSpPr>
        <p:sp>
          <p:nvSpPr>
            <p:cNvPr id="20492" name="Text Box 1049"/>
            <p:cNvSpPr txBox="1">
              <a:spLocks noChangeArrowheads="1"/>
            </p:cNvSpPr>
            <p:nvPr/>
          </p:nvSpPr>
          <p:spPr bwMode="auto">
            <a:xfrm>
              <a:off x="2440" y="2144"/>
              <a:ext cx="489"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%O =</a:t>
              </a:r>
            </a:p>
          </p:txBody>
        </p:sp>
        <p:sp>
          <p:nvSpPr>
            <p:cNvPr id="20493" name="Text Box 1050"/>
            <p:cNvSpPr txBox="1">
              <a:spLocks noChangeArrowheads="1"/>
            </p:cNvSpPr>
            <p:nvPr/>
          </p:nvSpPr>
          <p:spPr bwMode="auto">
            <a:xfrm>
              <a:off x="2976" y="1995"/>
              <a:ext cx="998"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x (16.00 g)</a:t>
              </a:r>
            </a:p>
          </p:txBody>
        </p:sp>
        <p:sp>
          <p:nvSpPr>
            <p:cNvPr id="20494" name="Text Box 1051"/>
            <p:cNvSpPr txBox="1">
              <a:spLocks noChangeArrowheads="1"/>
            </p:cNvSpPr>
            <p:nvPr/>
          </p:nvSpPr>
          <p:spPr bwMode="auto">
            <a:xfrm>
              <a:off x="3195" y="2312"/>
              <a:ext cx="626"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46.07 g</a:t>
              </a:r>
            </a:p>
          </p:txBody>
        </p:sp>
        <p:sp>
          <p:nvSpPr>
            <p:cNvPr id="20495" name="Text Box 1052"/>
            <p:cNvSpPr txBox="1">
              <a:spLocks noChangeArrowheads="1"/>
            </p:cNvSpPr>
            <p:nvPr/>
          </p:nvSpPr>
          <p:spPr bwMode="auto">
            <a:xfrm>
              <a:off x="4133" y="2144"/>
              <a:ext cx="1339"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x 100% = 34.73%</a:t>
              </a:r>
            </a:p>
          </p:txBody>
        </p:sp>
        <p:sp>
          <p:nvSpPr>
            <p:cNvPr id="20496" name="Line 1053"/>
            <p:cNvSpPr>
              <a:spLocks noChangeShapeType="1"/>
            </p:cNvSpPr>
            <p:nvPr/>
          </p:nvSpPr>
          <p:spPr bwMode="auto">
            <a:xfrm>
              <a:off x="3024" y="2352"/>
              <a:ext cx="1104"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30750" name="Text Box 1054"/>
          <p:cNvSpPr txBox="1">
            <a:spLocks noChangeArrowheads="1"/>
          </p:cNvSpPr>
          <p:nvPr/>
        </p:nvSpPr>
        <p:spPr bwMode="auto">
          <a:xfrm>
            <a:off x="5525699" y="6177975"/>
            <a:ext cx="5905784" cy="584775"/>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52.14% + 13.13% + 34.73% = 100.0%</a:t>
            </a:r>
          </a:p>
        </p:txBody>
      </p:sp>
      <p:sp>
        <p:nvSpPr>
          <p:cNvPr id="33" name="Rectangle 32"/>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Percent Composition of Compounds</a:t>
            </a:r>
          </a:p>
        </p:txBody>
      </p:sp>
      <p:pic>
        <p:nvPicPr>
          <p:cNvPr id="35" name="Picture 34" descr="bn.tif"/>
          <p:cNvPicPr>
            <a:picLocks noChangeAspect="1"/>
          </p:cNvPicPr>
          <p:nvPr/>
        </p:nvPicPr>
        <p:blipFill>
          <a:blip r:embed="rId2">
            <a:clrChange>
              <a:clrFrom>
                <a:srgbClr val="296E74"/>
              </a:clrFrom>
              <a:clrTo>
                <a:srgbClr val="296E74">
                  <a:alpha val="0"/>
                </a:srgbClr>
              </a:clrTo>
            </a:clrChange>
          </a:blip>
          <a:stretch>
            <a:fillRect/>
          </a:stretch>
        </p:blipFill>
        <p:spPr>
          <a:xfrm>
            <a:off x="1128713" y="3457575"/>
            <a:ext cx="3081338" cy="236295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9"/>
          <p:cNvGrpSpPr>
            <a:grpSpLocks/>
          </p:cNvGrpSpPr>
          <p:nvPr/>
        </p:nvGrpSpPr>
        <p:grpSpPr bwMode="auto">
          <a:xfrm>
            <a:off x="4085166" y="4191000"/>
            <a:ext cx="7865534" cy="1084263"/>
            <a:chOff x="1942" y="2088"/>
            <a:chExt cx="3716" cy="683"/>
          </a:xfrm>
        </p:grpSpPr>
        <p:sp>
          <p:nvSpPr>
            <p:cNvPr id="21519" name="Text Box 13"/>
            <p:cNvSpPr txBox="1">
              <a:spLocks noChangeArrowheads="1"/>
            </p:cNvSpPr>
            <p:nvPr/>
          </p:nvSpPr>
          <p:spPr bwMode="auto">
            <a:xfrm>
              <a:off x="1942" y="2266"/>
              <a:ext cx="1596" cy="368"/>
            </a:xfrm>
            <a:prstGeom prst="rect">
              <a:avLst/>
            </a:prstGeom>
            <a:noFill/>
            <a:ln w="9525">
              <a:noFill/>
              <a:miter lim="800000"/>
              <a:headEnd/>
              <a:tailEnd/>
            </a:ln>
          </p:spPr>
          <p:txBody>
            <a:bodyPr wrap="none">
              <a:spAutoFit/>
            </a:bodyPr>
            <a:lstStyle/>
            <a:p>
              <a:pPr algn="ctr"/>
              <a:r>
                <a:rPr lang="en-US" sz="3200" b="1" i="1" dirty="0" err="1">
                  <a:solidFill>
                    <a:schemeClr val="accent3">
                      <a:lumMod val="40000"/>
                      <a:lumOff val="60000"/>
                    </a:schemeClr>
                  </a:solidFill>
                  <a:latin typeface="Arial Narrow" pitchFamily="34" charset="0"/>
                </a:rPr>
                <a:t>n</a:t>
              </a:r>
              <a:r>
                <a:rPr lang="en-US" sz="3200" b="1" baseline="-25000" dirty="0" err="1">
                  <a:solidFill>
                    <a:schemeClr val="accent3">
                      <a:lumMod val="40000"/>
                      <a:lumOff val="60000"/>
                    </a:schemeClr>
                  </a:solidFill>
                  <a:latin typeface="Arial Narrow" pitchFamily="34" charset="0"/>
                </a:rPr>
                <a:t>Mn</a:t>
              </a:r>
              <a:r>
                <a:rPr lang="en-US" sz="3200" b="1" dirty="0">
                  <a:solidFill>
                    <a:schemeClr val="accent3">
                      <a:lumMod val="40000"/>
                      <a:lumOff val="60000"/>
                    </a:schemeClr>
                  </a:solidFill>
                  <a:latin typeface="Arial Narrow" pitchFamily="34" charset="0"/>
                </a:rPr>
                <a:t> = 34.77 g </a:t>
              </a:r>
              <a:r>
                <a:rPr lang="en-US" sz="3200" b="1" dirty="0" err="1">
                  <a:solidFill>
                    <a:schemeClr val="accent3">
                      <a:lumMod val="40000"/>
                      <a:lumOff val="60000"/>
                    </a:schemeClr>
                  </a:solidFill>
                  <a:latin typeface="Arial Narrow" pitchFamily="34" charset="0"/>
                </a:rPr>
                <a:t>Mn</a:t>
              </a:r>
              <a:r>
                <a:rPr lang="en-US" sz="3200" b="1" dirty="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 x  </a:t>
              </a:r>
              <a:endParaRPr lang="en-US" sz="3200" b="1" i="1" dirty="0">
                <a:solidFill>
                  <a:schemeClr val="accent3">
                    <a:lumMod val="40000"/>
                    <a:lumOff val="60000"/>
                  </a:schemeClr>
                </a:solidFill>
                <a:latin typeface="Arial Narrow" pitchFamily="34" charset="0"/>
              </a:endParaRPr>
            </a:p>
          </p:txBody>
        </p:sp>
        <p:sp>
          <p:nvSpPr>
            <p:cNvPr id="21520" name="Text Box 14"/>
            <p:cNvSpPr txBox="1">
              <a:spLocks noChangeArrowheads="1"/>
            </p:cNvSpPr>
            <p:nvPr/>
          </p:nvSpPr>
          <p:spPr bwMode="auto">
            <a:xfrm>
              <a:off x="4347" y="2274"/>
              <a:ext cx="131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 0.6329 mol Mn</a:t>
              </a:r>
            </a:p>
          </p:txBody>
        </p:sp>
        <p:sp>
          <p:nvSpPr>
            <p:cNvPr id="21521" name="Text Box 16"/>
            <p:cNvSpPr txBox="1">
              <a:spLocks noChangeArrowheads="1"/>
            </p:cNvSpPr>
            <p:nvPr/>
          </p:nvSpPr>
          <p:spPr bwMode="auto">
            <a:xfrm>
              <a:off x="3462" y="2088"/>
              <a:ext cx="776"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1 mol </a:t>
              </a:r>
              <a:r>
                <a:rPr lang="en-US" sz="3200" b="1" dirty="0" err="1">
                  <a:solidFill>
                    <a:schemeClr val="accent3">
                      <a:lumMod val="40000"/>
                      <a:lumOff val="60000"/>
                    </a:schemeClr>
                  </a:solidFill>
                  <a:latin typeface="Arial Narrow" pitchFamily="34" charset="0"/>
                </a:rPr>
                <a:t>Mn</a:t>
              </a:r>
              <a:endParaRPr lang="en-US" sz="3200" b="1" dirty="0">
                <a:solidFill>
                  <a:schemeClr val="accent3">
                    <a:lumMod val="40000"/>
                    <a:lumOff val="60000"/>
                  </a:schemeClr>
                </a:solidFill>
                <a:latin typeface="Arial Narrow" pitchFamily="34" charset="0"/>
              </a:endParaRPr>
            </a:p>
          </p:txBody>
        </p:sp>
        <p:sp>
          <p:nvSpPr>
            <p:cNvPr id="21522" name="Text Box 17"/>
            <p:cNvSpPr txBox="1">
              <a:spLocks noChangeArrowheads="1"/>
            </p:cNvSpPr>
            <p:nvPr/>
          </p:nvSpPr>
          <p:spPr bwMode="auto">
            <a:xfrm>
              <a:off x="3379" y="2403"/>
              <a:ext cx="900"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54.94 g </a:t>
              </a:r>
              <a:r>
                <a:rPr lang="en-US" sz="3200" b="1" dirty="0" err="1">
                  <a:solidFill>
                    <a:schemeClr val="accent3">
                      <a:lumMod val="40000"/>
                      <a:lumOff val="60000"/>
                    </a:schemeClr>
                  </a:solidFill>
                  <a:latin typeface="Arial Narrow" pitchFamily="34" charset="0"/>
                </a:rPr>
                <a:t>Mn</a:t>
              </a:r>
              <a:endParaRPr lang="en-US" sz="3200" b="1" dirty="0">
                <a:solidFill>
                  <a:schemeClr val="accent3">
                    <a:lumMod val="40000"/>
                    <a:lumOff val="60000"/>
                  </a:schemeClr>
                </a:solidFill>
                <a:latin typeface="Arial Narrow" pitchFamily="34" charset="0"/>
              </a:endParaRPr>
            </a:p>
          </p:txBody>
        </p:sp>
        <p:sp>
          <p:nvSpPr>
            <p:cNvPr id="21523" name="Line 18"/>
            <p:cNvSpPr>
              <a:spLocks noChangeShapeType="1"/>
            </p:cNvSpPr>
            <p:nvPr/>
          </p:nvSpPr>
          <p:spPr bwMode="auto">
            <a:xfrm>
              <a:off x="3459" y="2419"/>
              <a:ext cx="91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21506" name="Slide Number Placeholder 3"/>
          <p:cNvSpPr>
            <a:spLocks noGrp="1"/>
          </p:cNvSpPr>
          <p:nvPr>
            <p:ph type="sldNum" sz="quarter" idx="12"/>
          </p:nvPr>
        </p:nvSpPr>
        <p:spPr>
          <a:noFill/>
        </p:spPr>
        <p:txBody>
          <a:bodyPr/>
          <a:lstStyle/>
          <a:p>
            <a:fld id="{A8EF3FBD-6C1D-4CA6-8817-F48F896B2C60}" type="slidenum">
              <a:rPr lang="en-US"/>
              <a:pPr/>
              <a:t>17</a:t>
            </a:fld>
            <a:endParaRPr lang="en-US"/>
          </a:p>
        </p:txBody>
      </p:sp>
      <p:sp>
        <p:nvSpPr>
          <p:cNvPr id="21507" name="Text Box 3"/>
          <p:cNvSpPr txBox="1">
            <a:spLocks noChangeArrowheads="1"/>
          </p:cNvSpPr>
          <p:nvPr/>
        </p:nvSpPr>
        <p:spPr bwMode="auto">
          <a:xfrm>
            <a:off x="2117" y="1588"/>
            <a:ext cx="12336262" cy="769441"/>
          </a:xfrm>
          <a:prstGeom prst="rect">
            <a:avLst/>
          </a:prstGeom>
          <a:noFill/>
          <a:ln w="9525">
            <a:noFill/>
            <a:miter lim="800000"/>
            <a:headEnd/>
            <a:tailEnd/>
          </a:ln>
        </p:spPr>
        <p:txBody>
          <a:bodyPr wrap="none">
            <a:spAutoFit/>
          </a:bodyPr>
          <a:lstStyle/>
          <a:p>
            <a:pPr algn="ctr"/>
            <a:r>
              <a:rPr lang="en-US" sz="4400" b="1" cap="all" dirty="0">
                <a:ln>
                  <a:solidFill>
                    <a:srgbClr val="666666"/>
                  </a:solidFill>
                </a:ln>
                <a:solidFill>
                  <a:srgbClr val="FFC000"/>
                </a:solidFill>
                <a:latin typeface="Arial Narrow" pitchFamily="34" charset="0"/>
              </a:rPr>
              <a:t>Percent Composition and Empirical Formulas</a:t>
            </a:r>
          </a:p>
        </p:txBody>
      </p:sp>
      <p:sp>
        <p:nvSpPr>
          <p:cNvPr id="45060" name="Text Box 4"/>
          <p:cNvSpPr txBox="1">
            <a:spLocks noChangeArrowheads="1"/>
          </p:cNvSpPr>
          <p:nvPr/>
        </p:nvSpPr>
        <p:spPr bwMode="auto">
          <a:xfrm>
            <a:off x="3937000" y="1139826"/>
            <a:ext cx="7010400" cy="2062103"/>
          </a:xfrm>
          <a:prstGeom prst="rect">
            <a:avLst/>
          </a:prstGeom>
          <a:noFill/>
          <a:ln w="9525">
            <a:noFill/>
            <a:miter lim="800000"/>
            <a:headEnd/>
            <a:tailEnd/>
          </a:ln>
        </p:spPr>
        <p:txBody>
          <a:bodyPr>
            <a:spAutoFit/>
          </a:bodyPr>
          <a:lstStyle/>
          <a:p>
            <a:pPr>
              <a:spcBef>
                <a:spcPct val="50000"/>
              </a:spcBef>
              <a:buClr>
                <a:srgbClr val="C00000"/>
              </a:buClr>
              <a:buFont typeface="Wingdings" pitchFamily="2" charset="2"/>
              <a:buChar char="v"/>
            </a:pPr>
            <a:r>
              <a:rPr lang="en-US" sz="3200" b="1" dirty="0" smtClean="0">
                <a:solidFill>
                  <a:schemeClr val="accent3">
                    <a:lumMod val="40000"/>
                    <a:lumOff val="60000"/>
                  </a:schemeClr>
                </a:solidFill>
                <a:latin typeface="Arial Narrow" pitchFamily="34" charset="0"/>
              </a:rPr>
              <a:t> Determine </a:t>
            </a:r>
            <a:r>
              <a:rPr lang="en-US" sz="3200" b="1" dirty="0">
                <a:solidFill>
                  <a:schemeClr val="accent3">
                    <a:lumMod val="40000"/>
                    <a:lumOff val="60000"/>
                  </a:schemeClr>
                </a:solidFill>
                <a:latin typeface="Arial Narrow" pitchFamily="34" charset="0"/>
              </a:rPr>
              <a:t>the empirical formula of a compound that has the following percent composition by </a:t>
            </a:r>
            <a:r>
              <a:rPr lang="en-US" sz="3200" b="1" dirty="0" err="1" smtClean="0">
                <a:solidFill>
                  <a:schemeClr val="accent3">
                    <a:lumMod val="40000"/>
                    <a:lumOff val="60000"/>
                  </a:schemeClr>
                </a:solidFill>
                <a:latin typeface="Arial Narrow" pitchFamily="34" charset="0"/>
              </a:rPr>
              <a:t>mass:K</a:t>
            </a:r>
            <a:r>
              <a:rPr lang="en-US" sz="3200" b="1" dirty="0" smtClean="0">
                <a:solidFill>
                  <a:schemeClr val="accent3">
                    <a:lumMod val="40000"/>
                    <a:lumOff val="60000"/>
                  </a:schemeClr>
                </a:solidFill>
                <a:latin typeface="Arial Narrow" pitchFamily="34" charset="0"/>
              </a:rPr>
              <a:t> </a:t>
            </a:r>
            <a:r>
              <a:rPr lang="en-US" sz="3200" b="1" dirty="0">
                <a:solidFill>
                  <a:schemeClr val="accent3">
                    <a:lumMod val="40000"/>
                    <a:lumOff val="60000"/>
                  </a:schemeClr>
                </a:solidFill>
                <a:latin typeface="Arial Narrow" pitchFamily="34" charset="0"/>
              </a:rPr>
              <a:t>24.75, </a:t>
            </a:r>
            <a:r>
              <a:rPr lang="en-US" sz="3200" b="1" dirty="0" err="1">
                <a:solidFill>
                  <a:schemeClr val="accent3">
                    <a:lumMod val="40000"/>
                    <a:lumOff val="60000"/>
                  </a:schemeClr>
                </a:solidFill>
                <a:latin typeface="Arial Narrow" pitchFamily="34" charset="0"/>
              </a:rPr>
              <a:t>Mn</a:t>
            </a:r>
            <a:r>
              <a:rPr lang="en-US" sz="3200" b="1" dirty="0">
                <a:solidFill>
                  <a:schemeClr val="accent3">
                    <a:lumMod val="40000"/>
                    <a:lumOff val="60000"/>
                  </a:schemeClr>
                </a:solidFill>
                <a:latin typeface="Arial Narrow" pitchFamily="34" charset="0"/>
              </a:rPr>
              <a:t> 34.77, O 40.51 percent.</a:t>
            </a:r>
          </a:p>
        </p:txBody>
      </p:sp>
      <p:grpSp>
        <p:nvGrpSpPr>
          <p:cNvPr id="2" name="Group 28"/>
          <p:cNvGrpSpPr>
            <a:grpSpLocks/>
          </p:cNvGrpSpPr>
          <p:nvPr/>
        </p:nvGrpSpPr>
        <p:grpSpPr bwMode="auto">
          <a:xfrm>
            <a:off x="3977217" y="3198816"/>
            <a:ext cx="7920566" cy="1071563"/>
            <a:chOff x="1968" y="1535"/>
            <a:chExt cx="3742" cy="675"/>
          </a:xfrm>
        </p:grpSpPr>
        <p:sp>
          <p:nvSpPr>
            <p:cNvPr id="21529" name="Text Box 6"/>
            <p:cNvSpPr txBox="1">
              <a:spLocks noChangeArrowheads="1"/>
            </p:cNvSpPr>
            <p:nvPr/>
          </p:nvSpPr>
          <p:spPr bwMode="auto">
            <a:xfrm>
              <a:off x="1968" y="1705"/>
              <a:ext cx="1668" cy="368"/>
            </a:xfrm>
            <a:prstGeom prst="rect">
              <a:avLst/>
            </a:prstGeom>
            <a:noFill/>
            <a:ln w="9525">
              <a:noFill/>
              <a:miter lim="800000"/>
              <a:headEnd/>
              <a:tailEnd/>
            </a:ln>
          </p:spPr>
          <p:txBody>
            <a:bodyPr wrap="none">
              <a:spAutoFit/>
            </a:bodyPr>
            <a:lstStyle/>
            <a:p>
              <a:r>
                <a:rPr lang="en-US" sz="3200" b="1" i="1" dirty="0" smtClean="0">
                  <a:solidFill>
                    <a:schemeClr val="accent3">
                      <a:lumMod val="40000"/>
                      <a:lumOff val="60000"/>
                    </a:schemeClr>
                  </a:solidFill>
                  <a:latin typeface="Arial Narrow" pitchFamily="34" charset="0"/>
                </a:rPr>
                <a:t>   </a:t>
              </a:r>
              <a:r>
                <a:rPr lang="en-US" sz="3200" b="1" i="1" dirty="0" err="1" smtClean="0">
                  <a:solidFill>
                    <a:schemeClr val="accent3">
                      <a:lumMod val="40000"/>
                      <a:lumOff val="60000"/>
                    </a:schemeClr>
                  </a:solidFill>
                  <a:latin typeface="Arial Narrow" pitchFamily="34" charset="0"/>
                </a:rPr>
                <a:t>n</a:t>
              </a:r>
              <a:r>
                <a:rPr lang="en-US" sz="3200" b="1" baseline="-25000" dirty="0" err="1" smtClean="0">
                  <a:solidFill>
                    <a:schemeClr val="accent3">
                      <a:lumMod val="40000"/>
                      <a:lumOff val="60000"/>
                    </a:schemeClr>
                  </a:solidFill>
                  <a:latin typeface="Arial Narrow" pitchFamily="34" charset="0"/>
                </a:rPr>
                <a:t>K</a:t>
              </a:r>
              <a:r>
                <a:rPr lang="en-US" sz="3200" b="1" dirty="0" smtClean="0">
                  <a:solidFill>
                    <a:schemeClr val="accent3">
                      <a:lumMod val="40000"/>
                      <a:lumOff val="60000"/>
                    </a:schemeClr>
                  </a:solidFill>
                  <a:latin typeface="Arial Narrow" pitchFamily="34" charset="0"/>
                </a:rPr>
                <a:t>  = </a:t>
              </a:r>
              <a:r>
                <a:rPr lang="en-US" sz="3200" b="1" dirty="0">
                  <a:solidFill>
                    <a:schemeClr val="accent3">
                      <a:lumMod val="40000"/>
                      <a:lumOff val="60000"/>
                    </a:schemeClr>
                  </a:solidFill>
                  <a:latin typeface="Arial Narrow" pitchFamily="34" charset="0"/>
                </a:rPr>
                <a:t>24.75 g </a:t>
              </a:r>
              <a:r>
                <a:rPr lang="en-US" sz="3200" b="1" dirty="0" smtClean="0">
                  <a:solidFill>
                    <a:schemeClr val="accent3">
                      <a:lumMod val="40000"/>
                      <a:lumOff val="60000"/>
                    </a:schemeClr>
                  </a:solidFill>
                  <a:latin typeface="Arial Narrow" pitchFamily="34" charset="0"/>
                </a:rPr>
                <a:t>K    x  </a:t>
              </a:r>
              <a:endParaRPr lang="en-US" sz="3200" b="1" i="1" dirty="0">
                <a:solidFill>
                  <a:schemeClr val="accent3">
                    <a:lumMod val="40000"/>
                    <a:lumOff val="60000"/>
                  </a:schemeClr>
                </a:solidFill>
                <a:latin typeface="Arial Narrow" pitchFamily="34" charset="0"/>
              </a:endParaRPr>
            </a:p>
          </p:txBody>
        </p:sp>
        <p:sp>
          <p:nvSpPr>
            <p:cNvPr id="21530" name="Text Box 10"/>
            <p:cNvSpPr txBox="1">
              <a:spLocks noChangeArrowheads="1"/>
            </p:cNvSpPr>
            <p:nvPr/>
          </p:nvSpPr>
          <p:spPr bwMode="auto">
            <a:xfrm>
              <a:off x="4425" y="1673"/>
              <a:ext cx="1285"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 0.6330 mol </a:t>
              </a:r>
              <a:r>
                <a:rPr lang="en-US" sz="3200" b="1" dirty="0" smtClean="0">
                  <a:solidFill>
                    <a:schemeClr val="accent3">
                      <a:lumMod val="40000"/>
                      <a:lumOff val="60000"/>
                    </a:schemeClr>
                  </a:solidFill>
                  <a:latin typeface="Arial Narrow" pitchFamily="34" charset="0"/>
                </a:rPr>
                <a:t>K  </a:t>
              </a:r>
              <a:endParaRPr lang="en-US" sz="3200" b="1" dirty="0">
                <a:solidFill>
                  <a:schemeClr val="accent3">
                    <a:lumMod val="40000"/>
                    <a:lumOff val="60000"/>
                  </a:schemeClr>
                </a:solidFill>
                <a:latin typeface="Arial Narrow" pitchFamily="34" charset="0"/>
              </a:endParaRPr>
            </a:p>
          </p:txBody>
        </p:sp>
        <p:grpSp>
          <p:nvGrpSpPr>
            <p:cNvPr id="3" name="Group 12"/>
            <p:cNvGrpSpPr>
              <a:grpSpLocks/>
            </p:cNvGrpSpPr>
            <p:nvPr/>
          </p:nvGrpSpPr>
          <p:grpSpPr bwMode="auto">
            <a:xfrm>
              <a:off x="3446" y="1535"/>
              <a:ext cx="925" cy="675"/>
              <a:chOff x="2390" y="3318"/>
              <a:chExt cx="925" cy="675"/>
            </a:xfrm>
          </p:grpSpPr>
          <p:sp>
            <p:nvSpPr>
              <p:cNvPr id="21532" name="Text Box 7"/>
              <p:cNvSpPr txBox="1">
                <a:spLocks noChangeArrowheads="1"/>
              </p:cNvSpPr>
              <p:nvPr/>
            </p:nvSpPr>
            <p:spPr bwMode="auto">
              <a:xfrm>
                <a:off x="2475" y="3318"/>
                <a:ext cx="661"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mol K</a:t>
                </a:r>
              </a:p>
            </p:txBody>
          </p:sp>
          <p:sp>
            <p:nvSpPr>
              <p:cNvPr id="21533" name="Text Box 9"/>
              <p:cNvSpPr txBox="1">
                <a:spLocks noChangeArrowheads="1"/>
              </p:cNvSpPr>
              <p:nvPr/>
            </p:nvSpPr>
            <p:spPr bwMode="auto">
              <a:xfrm>
                <a:off x="2390" y="3625"/>
                <a:ext cx="785"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39.10 g K</a:t>
                </a:r>
              </a:p>
            </p:txBody>
          </p:sp>
          <p:sp>
            <p:nvSpPr>
              <p:cNvPr id="21534" name="Line 11"/>
              <p:cNvSpPr>
                <a:spLocks noChangeShapeType="1"/>
              </p:cNvSpPr>
              <p:nvPr/>
            </p:nvSpPr>
            <p:spPr bwMode="auto">
              <a:xfrm>
                <a:off x="2403" y="3641"/>
                <a:ext cx="91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grpSp>
        <p:nvGrpSpPr>
          <p:cNvPr id="4" name="Group 36"/>
          <p:cNvGrpSpPr>
            <a:grpSpLocks/>
          </p:cNvGrpSpPr>
          <p:nvPr/>
        </p:nvGrpSpPr>
        <p:grpSpPr bwMode="auto">
          <a:xfrm>
            <a:off x="4235451" y="5291143"/>
            <a:ext cx="7247468" cy="1122363"/>
            <a:chOff x="2012" y="2829"/>
            <a:chExt cx="3424" cy="707"/>
          </a:xfrm>
        </p:grpSpPr>
        <p:sp>
          <p:nvSpPr>
            <p:cNvPr id="21524" name="Text Box 20"/>
            <p:cNvSpPr txBox="1">
              <a:spLocks noChangeArrowheads="1"/>
            </p:cNvSpPr>
            <p:nvPr/>
          </p:nvSpPr>
          <p:spPr bwMode="auto">
            <a:xfrm>
              <a:off x="2012" y="3031"/>
              <a:ext cx="1463" cy="368"/>
            </a:xfrm>
            <a:prstGeom prst="rect">
              <a:avLst/>
            </a:prstGeom>
            <a:noFill/>
            <a:ln w="9525">
              <a:noFill/>
              <a:miter lim="800000"/>
              <a:headEnd/>
              <a:tailEnd/>
            </a:ln>
          </p:spPr>
          <p:txBody>
            <a:bodyPr wrap="none">
              <a:spAutoFit/>
            </a:bodyPr>
            <a:lstStyle/>
            <a:p>
              <a:r>
                <a:rPr lang="en-US" sz="3200" b="1" i="1" dirty="0" err="1">
                  <a:solidFill>
                    <a:schemeClr val="accent3">
                      <a:lumMod val="40000"/>
                      <a:lumOff val="60000"/>
                    </a:schemeClr>
                  </a:solidFill>
                  <a:latin typeface="Arial Narrow" pitchFamily="34" charset="0"/>
                </a:rPr>
                <a:t>n</a:t>
              </a:r>
              <a:r>
                <a:rPr lang="en-US" sz="3200" b="1" baseline="-25000" dirty="0" err="1">
                  <a:solidFill>
                    <a:schemeClr val="accent3">
                      <a:lumMod val="40000"/>
                      <a:lumOff val="60000"/>
                    </a:schemeClr>
                  </a:solidFill>
                  <a:latin typeface="Arial Narrow" pitchFamily="34" charset="0"/>
                </a:rPr>
                <a:t>O</a:t>
              </a:r>
              <a:r>
                <a:rPr lang="en-US" sz="3200" b="1" dirty="0">
                  <a:solidFill>
                    <a:schemeClr val="accent3">
                      <a:lumMod val="40000"/>
                      <a:lumOff val="60000"/>
                    </a:schemeClr>
                  </a:solidFill>
                  <a:latin typeface="Arial Narrow" pitchFamily="34" charset="0"/>
                </a:rPr>
                <a:t> = 40.51 g O </a:t>
              </a:r>
              <a:r>
                <a:rPr lang="en-US" sz="3200" b="1" dirty="0" smtClean="0">
                  <a:solidFill>
                    <a:schemeClr val="accent3">
                      <a:lumMod val="40000"/>
                      <a:lumOff val="60000"/>
                    </a:schemeClr>
                  </a:solidFill>
                  <a:latin typeface="Arial Narrow" pitchFamily="34" charset="0"/>
                </a:rPr>
                <a:t>   x </a:t>
              </a:r>
              <a:endParaRPr lang="en-US" sz="3200" b="1" i="1" dirty="0">
                <a:solidFill>
                  <a:schemeClr val="accent3">
                    <a:lumMod val="40000"/>
                    <a:lumOff val="60000"/>
                  </a:schemeClr>
                </a:solidFill>
                <a:latin typeface="Arial Narrow" pitchFamily="34" charset="0"/>
              </a:endParaRPr>
            </a:p>
          </p:txBody>
        </p:sp>
        <p:sp>
          <p:nvSpPr>
            <p:cNvPr id="21525" name="Text Box 21"/>
            <p:cNvSpPr txBox="1">
              <a:spLocks noChangeArrowheads="1"/>
            </p:cNvSpPr>
            <p:nvPr/>
          </p:nvSpPr>
          <p:spPr bwMode="auto">
            <a:xfrm>
              <a:off x="4320" y="3039"/>
              <a:ext cx="1116" cy="368"/>
            </a:xfrm>
            <a:prstGeom prst="rect">
              <a:avLst/>
            </a:prstGeom>
            <a:noFill/>
            <a:ln w="9525">
              <a:noFill/>
              <a:miter lim="800000"/>
              <a:headEnd/>
              <a:tailEnd/>
            </a:ln>
          </p:spPr>
          <p:txBody>
            <a:bodyPr wrap="none">
              <a:spAutoFit/>
            </a:bodyPr>
            <a:lstStyle/>
            <a:p>
              <a:pPr algn="r"/>
              <a:r>
                <a:rPr lang="en-US" sz="3200" b="1" dirty="0">
                  <a:solidFill>
                    <a:schemeClr val="accent3">
                      <a:lumMod val="40000"/>
                      <a:lumOff val="60000"/>
                    </a:schemeClr>
                  </a:solidFill>
                  <a:latin typeface="Arial Narrow" pitchFamily="34" charset="0"/>
                </a:rPr>
                <a:t>= 2.532 mol O</a:t>
              </a:r>
            </a:p>
          </p:txBody>
        </p:sp>
        <p:sp>
          <p:nvSpPr>
            <p:cNvPr id="21526" name="Text Box 23"/>
            <p:cNvSpPr txBox="1">
              <a:spLocks noChangeArrowheads="1"/>
            </p:cNvSpPr>
            <p:nvPr/>
          </p:nvSpPr>
          <p:spPr bwMode="auto">
            <a:xfrm>
              <a:off x="3486" y="2829"/>
              <a:ext cx="670"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1 mol O</a:t>
              </a:r>
            </a:p>
          </p:txBody>
        </p:sp>
        <p:sp>
          <p:nvSpPr>
            <p:cNvPr id="21527" name="Text Box 24"/>
            <p:cNvSpPr txBox="1">
              <a:spLocks noChangeArrowheads="1"/>
            </p:cNvSpPr>
            <p:nvPr/>
          </p:nvSpPr>
          <p:spPr bwMode="auto">
            <a:xfrm>
              <a:off x="3402" y="3168"/>
              <a:ext cx="794"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16.00 g O</a:t>
              </a:r>
            </a:p>
          </p:txBody>
        </p:sp>
        <p:sp>
          <p:nvSpPr>
            <p:cNvPr id="21528" name="Line 25"/>
            <p:cNvSpPr>
              <a:spLocks noChangeShapeType="1"/>
            </p:cNvSpPr>
            <p:nvPr/>
          </p:nvSpPr>
          <p:spPr bwMode="auto">
            <a:xfrm>
              <a:off x="3424" y="3184"/>
              <a:ext cx="91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45083" name="Line 27"/>
          <p:cNvSpPr>
            <a:spLocks noChangeShapeType="1"/>
          </p:cNvSpPr>
          <p:nvPr/>
        </p:nvSpPr>
        <p:spPr bwMode="auto">
          <a:xfrm flipV="1">
            <a:off x="6007100" y="3632200"/>
            <a:ext cx="825500" cy="3048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45086" name="Line 30"/>
          <p:cNvSpPr>
            <a:spLocks noChangeShapeType="1"/>
          </p:cNvSpPr>
          <p:nvPr/>
        </p:nvSpPr>
        <p:spPr bwMode="auto">
          <a:xfrm flipV="1">
            <a:off x="8077200" y="3949700"/>
            <a:ext cx="711200" cy="1524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45088" name="Line 32"/>
          <p:cNvSpPr>
            <a:spLocks noChangeShapeType="1"/>
          </p:cNvSpPr>
          <p:nvPr/>
        </p:nvSpPr>
        <p:spPr bwMode="auto">
          <a:xfrm flipV="1">
            <a:off x="5905500" y="4597400"/>
            <a:ext cx="939800" cy="3810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45089" name="Line 33"/>
          <p:cNvSpPr>
            <a:spLocks noChangeShapeType="1"/>
          </p:cNvSpPr>
          <p:nvPr/>
        </p:nvSpPr>
        <p:spPr bwMode="auto">
          <a:xfrm flipV="1">
            <a:off x="8128000" y="4889500"/>
            <a:ext cx="825500" cy="2667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45090" name="Line 34"/>
          <p:cNvSpPr>
            <a:spLocks noChangeShapeType="1"/>
          </p:cNvSpPr>
          <p:nvPr/>
        </p:nvSpPr>
        <p:spPr bwMode="auto">
          <a:xfrm flipV="1">
            <a:off x="5920316" y="5727700"/>
            <a:ext cx="759883" cy="2921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45091" name="Line 35"/>
          <p:cNvSpPr>
            <a:spLocks noChangeShapeType="1"/>
          </p:cNvSpPr>
          <p:nvPr/>
        </p:nvSpPr>
        <p:spPr bwMode="auto">
          <a:xfrm flipV="1">
            <a:off x="8117417" y="6083300"/>
            <a:ext cx="607483" cy="2540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nvGrpSpPr>
          <p:cNvPr id="45" name="Group 44"/>
          <p:cNvGrpSpPr/>
          <p:nvPr/>
        </p:nvGrpSpPr>
        <p:grpSpPr>
          <a:xfrm>
            <a:off x="324760" y="899886"/>
            <a:ext cx="3264238" cy="5682256"/>
            <a:chOff x="820060" y="899886"/>
            <a:chExt cx="3264238" cy="5682256"/>
          </a:xfrm>
        </p:grpSpPr>
        <p:sp>
          <p:nvSpPr>
            <p:cNvPr id="31" name="Rectangle 30"/>
            <p:cNvSpPr/>
            <p:nvPr/>
          </p:nvSpPr>
          <p:spPr>
            <a:xfrm>
              <a:off x="827314" y="899886"/>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Mass present</a:t>
              </a:r>
              <a:endParaRPr lang="en-US" sz="2400" b="1" dirty="0">
                <a:solidFill>
                  <a:srgbClr val="C00000"/>
                </a:solidFill>
                <a:latin typeface="Arial Narrow" pitchFamily="34" charset="0"/>
              </a:endParaRPr>
            </a:p>
          </p:txBody>
        </p:sp>
        <p:sp>
          <p:nvSpPr>
            <p:cNvPr id="33" name="Rectangle 32"/>
            <p:cNvSpPr/>
            <p:nvPr/>
          </p:nvSpPr>
          <p:spPr>
            <a:xfrm>
              <a:off x="820060" y="2518200"/>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Moles of each element</a:t>
              </a:r>
              <a:endParaRPr lang="en-US" sz="2400" b="1" dirty="0">
                <a:solidFill>
                  <a:srgbClr val="C00000"/>
                </a:solidFill>
                <a:latin typeface="Arial Narrow" pitchFamily="34" charset="0"/>
              </a:endParaRPr>
            </a:p>
          </p:txBody>
        </p:sp>
        <p:sp>
          <p:nvSpPr>
            <p:cNvPr id="34" name="Rectangle 33"/>
            <p:cNvSpPr/>
            <p:nvPr/>
          </p:nvSpPr>
          <p:spPr>
            <a:xfrm>
              <a:off x="827320" y="4136514"/>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Mole ratios of elements</a:t>
              </a:r>
              <a:endParaRPr lang="en-US" sz="2400" b="1" dirty="0">
                <a:solidFill>
                  <a:srgbClr val="C00000"/>
                </a:solidFill>
                <a:latin typeface="Arial Narrow" pitchFamily="34" charset="0"/>
              </a:endParaRPr>
            </a:p>
          </p:txBody>
        </p:sp>
        <p:sp>
          <p:nvSpPr>
            <p:cNvPr id="35" name="Rectangle 34"/>
            <p:cNvSpPr/>
            <p:nvPr/>
          </p:nvSpPr>
          <p:spPr>
            <a:xfrm>
              <a:off x="834580" y="5740314"/>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Empirical  formula</a:t>
              </a:r>
              <a:endParaRPr lang="en-US" sz="2400" b="1" dirty="0">
                <a:solidFill>
                  <a:srgbClr val="C00000"/>
                </a:solidFill>
                <a:latin typeface="Arial Narrow" pitchFamily="34" charset="0"/>
              </a:endParaRPr>
            </a:p>
          </p:txBody>
        </p:sp>
        <p:cxnSp>
          <p:nvCxnSpPr>
            <p:cNvPr id="37" name="Straight Arrow Connector 36"/>
            <p:cNvCxnSpPr>
              <a:stCxn id="31" idx="2"/>
              <a:endCxn id="33" idx="0"/>
            </p:cNvCxnSpPr>
            <p:nvPr/>
          </p:nvCxnSpPr>
          <p:spPr>
            <a:xfrm rot="5400000">
              <a:off x="1436930" y="21263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1449630" y="37646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1449630" y="53394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866900" y="1790700"/>
              <a:ext cx="2194832"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Convert to grams and </a:t>
              </a:r>
            </a:p>
            <a:p>
              <a:r>
                <a:rPr lang="en-US" b="1" dirty="0" smtClean="0">
                  <a:solidFill>
                    <a:schemeClr val="accent3">
                      <a:lumMod val="40000"/>
                      <a:lumOff val="60000"/>
                    </a:schemeClr>
                  </a:solidFill>
                  <a:latin typeface="Arial Narrow" pitchFamily="34" charset="0"/>
                </a:rPr>
                <a:t>divide by molar mass</a:t>
              </a:r>
              <a:endParaRPr lang="en-US" b="1" dirty="0">
                <a:solidFill>
                  <a:schemeClr val="accent3">
                    <a:lumMod val="40000"/>
                    <a:lumOff val="60000"/>
                  </a:schemeClr>
                </a:solidFill>
                <a:latin typeface="Arial Narrow" pitchFamily="34" charset="0"/>
              </a:endParaRPr>
            </a:p>
          </p:txBody>
        </p:sp>
        <p:sp>
          <p:nvSpPr>
            <p:cNvPr id="43" name="TextBox 42"/>
            <p:cNvSpPr txBox="1"/>
            <p:nvPr/>
          </p:nvSpPr>
          <p:spPr>
            <a:xfrm>
              <a:off x="1854200" y="3390900"/>
              <a:ext cx="2230098"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Divide by the smallest </a:t>
              </a:r>
            </a:p>
            <a:p>
              <a:r>
                <a:rPr lang="en-US" b="1" dirty="0" smtClean="0">
                  <a:solidFill>
                    <a:schemeClr val="accent3">
                      <a:lumMod val="40000"/>
                      <a:lumOff val="60000"/>
                    </a:schemeClr>
                  </a:solidFill>
                  <a:latin typeface="Arial Narrow" pitchFamily="34" charset="0"/>
                </a:rPr>
                <a:t>number of moles</a:t>
              </a:r>
              <a:endParaRPr lang="en-US" b="1" dirty="0">
                <a:solidFill>
                  <a:schemeClr val="accent3">
                    <a:lumMod val="40000"/>
                    <a:lumOff val="60000"/>
                  </a:schemeClr>
                </a:solidFill>
                <a:latin typeface="Arial Narrow" pitchFamily="34" charset="0"/>
              </a:endParaRPr>
            </a:p>
          </p:txBody>
        </p:sp>
        <p:sp>
          <p:nvSpPr>
            <p:cNvPr id="44" name="TextBox 43"/>
            <p:cNvSpPr txBox="1"/>
            <p:nvPr/>
          </p:nvSpPr>
          <p:spPr>
            <a:xfrm>
              <a:off x="1841500" y="5041900"/>
              <a:ext cx="1794081"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Change to integer</a:t>
              </a:r>
            </a:p>
            <a:p>
              <a:r>
                <a:rPr lang="en-US" b="1" dirty="0" smtClean="0">
                  <a:solidFill>
                    <a:schemeClr val="accent3">
                      <a:lumMod val="40000"/>
                      <a:lumOff val="60000"/>
                    </a:schemeClr>
                  </a:solidFill>
                  <a:latin typeface="Arial Narrow" pitchFamily="34" charset="0"/>
                </a:rPr>
                <a:t>subscript</a:t>
              </a:r>
              <a:endParaRPr lang="en-US" b="1" dirty="0">
                <a:solidFill>
                  <a:schemeClr val="accent3">
                    <a:lumMod val="40000"/>
                    <a:lumOff val="60000"/>
                  </a:schemeClr>
                </a:solidFill>
                <a:latin typeface="Arial Narrow"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508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508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4508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4508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509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45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83" grpId="0" animBg="1"/>
      <p:bldP spid="45086" grpId="0" animBg="1"/>
      <p:bldP spid="45088" grpId="0" animBg="1"/>
      <p:bldP spid="45089" grpId="0" animBg="1"/>
      <p:bldP spid="45090" grpId="0" animBg="1"/>
      <p:bldP spid="4509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2"/>
          </p:nvPr>
        </p:nvSpPr>
        <p:spPr>
          <a:noFill/>
        </p:spPr>
        <p:txBody>
          <a:bodyPr/>
          <a:lstStyle/>
          <a:p>
            <a:fld id="{A62D3457-6F80-4C4B-AA15-A06995EA5783}" type="slidenum">
              <a:rPr lang="en-US"/>
              <a:pPr/>
              <a:t>18</a:t>
            </a:fld>
            <a:endParaRPr lang="en-US"/>
          </a:p>
        </p:txBody>
      </p:sp>
      <p:grpSp>
        <p:nvGrpSpPr>
          <p:cNvPr id="2" name="Group 58"/>
          <p:cNvGrpSpPr>
            <a:grpSpLocks/>
          </p:cNvGrpSpPr>
          <p:nvPr/>
        </p:nvGrpSpPr>
        <p:grpSpPr bwMode="auto">
          <a:xfrm>
            <a:off x="6483351" y="2463802"/>
            <a:ext cx="3230033" cy="1000126"/>
            <a:chOff x="336" y="576"/>
            <a:chExt cx="1526" cy="630"/>
          </a:xfrm>
        </p:grpSpPr>
        <p:sp>
          <p:nvSpPr>
            <p:cNvPr id="22554" name="Text Box 30"/>
            <p:cNvSpPr txBox="1">
              <a:spLocks noChangeArrowheads="1"/>
            </p:cNvSpPr>
            <p:nvPr/>
          </p:nvSpPr>
          <p:spPr bwMode="auto">
            <a:xfrm>
              <a:off x="336" y="697"/>
              <a:ext cx="343"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K : </a:t>
              </a:r>
            </a:p>
          </p:txBody>
        </p:sp>
        <p:grpSp>
          <p:nvGrpSpPr>
            <p:cNvPr id="3" name="Group 35"/>
            <p:cNvGrpSpPr>
              <a:grpSpLocks/>
            </p:cNvGrpSpPr>
            <p:nvPr/>
          </p:nvGrpSpPr>
          <p:grpSpPr bwMode="auto">
            <a:xfrm>
              <a:off x="1402" y="672"/>
              <a:ext cx="184" cy="431"/>
              <a:chOff x="3538" y="889"/>
              <a:chExt cx="184" cy="431"/>
            </a:xfrm>
          </p:grpSpPr>
          <p:sp>
            <p:nvSpPr>
              <p:cNvPr id="22561" name="Text Box 33"/>
              <p:cNvSpPr txBox="1">
                <a:spLocks noChangeArrowheads="1"/>
              </p:cNvSpPr>
              <p:nvPr/>
            </p:nvSpPr>
            <p:spPr bwMode="auto">
              <a:xfrm>
                <a:off x="3542" y="889"/>
                <a:ext cx="180"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cs typeface="Arial" charset="0"/>
                  </a:rPr>
                  <a:t>~</a:t>
                </a:r>
                <a:endParaRPr lang="en-US" sz="3200" b="1">
                  <a:solidFill>
                    <a:schemeClr val="accent3">
                      <a:lumMod val="40000"/>
                      <a:lumOff val="60000"/>
                    </a:schemeClr>
                  </a:solidFill>
                  <a:latin typeface="Arial Narrow" pitchFamily="34" charset="0"/>
                </a:endParaRPr>
              </a:p>
            </p:txBody>
          </p:sp>
          <p:sp>
            <p:nvSpPr>
              <p:cNvPr id="22562" name="Text Box 34"/>
              <p:cNvSpPr txBox="1">
                <a:spLocks noChangeArrowheads="1"/>
              </p:cNvSpPr>
              <p:nvPr/>
            </p:nvSpPr>
            <p:spPr bwMode="auto">
              <a:xfrm>
                <a:off x="3538" y="952"/>
                <a:ext cx="180"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cs typeface="Arial" charset="0"/>
                  </a:rPr>
                  <a:t>~</a:t>
                </a:r>
                <a:endParaRPr lang="en-US" sz="3200" b="1">
                  <a:solidFill>
                    <a:schemeClr val="accent3">
                      <a:lumMod val="40000"/>
                      <a:lumOff val="60000"/>
                    </a:schemeClr>
                  </a:solidFill>
                  <a:latin typeface="Arial Narrow" pitchFamily="34" charset="0"/>
                </a:endParaRPr>
              </a:p>
            </p:txBody>
          </p:sp>
        </p:grpSp>
        <p:sp>
          <p:nvSpPr>
            <p:cNvPr id="22556" name="Text Box 36"/>
            <p:cNvSpPr txBox="1">
              <a:spLocks noChangeArrowheads="1"/>
            </p:cNvSpPr>
            <p:nvPr/>
          </p:nvSpPr>
          <p:spPr bwMode="auto">
            <a:xfrm>
              <a:off x="1554" y="698"/>
              <a:ext cx="308"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1.0</a:t>
              </a:r>
            </a:p>
          </p:txBody>
        </p:sp>
        <p:grpSp>
          <p:nvGrpSpPr>
            <p:cNvPr id="4" name="Group 38"/>
            <p:cNvGrpSpPr>
              <a:grpSpLocks/>
            </p:cNvGrpSpPr>
            <p:nvPr/>
          </p:nvGrpSpPr>
          <p:grpSpPr bwMode="auto">
            <a:xfrm>
              <a:off x="697" y="576"/>
              <a:ext cx="688" cy="630"/>
              <a:chOff x="2149" y="768"/>
              <a:chExt cx="688" cy="630"/>
            </a:xfrm>
          </p:grpSpPr>
          <p:sp>
            <p:nvSpPr>
              <p:cNvPr id="22558" name="Text Box 31"/>
              <p:cNvSpPr txBox="1">
                <a:spLocks noChangeArrowheads="1"/>
              </p:cNvSpPr>
              <p:nvPr/>
            </p:nvSpPr>
            <p:spPr bwMode="auto">
              <a:xfrm>
                <a:off x="2150" y="768"/>
                <a:ext cx="574" cy="368"/>
              </a:xfrm>
              <a:prstGeom prst="rect">
                <a:avLst/>
              </a:prstGeom>
              <a:noFill/>
              <a:ln w="9525">
                <a:noFill/>
                <a:miter lim="800000"/>
                <a:headEnd/>
                <a:tailEnd/>
              </a:ln>
            </p:spPr>
            <p:txBody>
              <a:bodyPr wrap="none">
                <a:spAutoFit/>
              </a:bodyPr>
              <a:lstStyle/>
              <a:p>
                <a:pPr algn="ctr"/>
                <a:r>
                  <a:rPr lang="en-US" sz="3200" b="1">
                    <a:solidFill>
                      <a:schemeClr val="accent3">
                        <a:lumMod val="40000"/>
                        <a:lumOff val="60000"/>
                      </a:schemeClr>
                    </a:solidFill>
                    <a:latin typeface="Arial Narrow" pitchFamily="34" charset="0"/>
                  </a:rPr>
                  <a:t>0.6330</a:t>
                </a:r>
              </a:p>
            </p:txBody>
          </p:sp>
          <p:sp>
            <p:nvSpPr>
              <p:cNvPr id="22559" name="Text Box 32"/>
              <p:cNvSpPr txBox="1">
                <a:spLocks noChangeArrowheads="1"/>
              </p:cNvSpPr>
              <p:nvPr/>
            </p:nvSpPr>
            <p:spPr bwMode="auto">
              <a:xfrm>
                <a:off x="2149" y="1030"/>
                <a:ext cx="574" cy="368"/>
              </a:xfrm>
              <a:prstGeom prst="rect">
                <a:avLst/>
              </a:prstGeom>
              <a:noFill/>
              <a:ln w="9525">
                <a:noFill/>
                <a:miter lim="800000"/>
                <a:headEnd/>
                <a:tailEnd/>
              </a:ln>
            </p:spPr>
            <p:txBody>
              <a:bodyPr wrap="none">
                <a:spAutoFit/>
              </a:bodyPr>
              <a:lstStyle/>
              <a:p>
                <a:pPr algn="ctr"/>
                <a:r>
                  <a:rPr lang="en-US" sz="3200" b="1">
                    <a:solidFill>
                      <a:schemeClr val="accent3">
                        <a:lumMod val="40000"/>
                        <a:lumOff val="60000"/>
                      </a:schemeClr>
                    </a:solidFill>
                    <a:latin typeface="Arial Narrow" pitchFamily="34" charset="0"/>
                  </a:rPr>
                  <a:t>0.6329</a:t>
                </a:r>
              </a:p>
            </p:txBody>
          </p:sp>
          <p:sp>
            <p:nvSpPr>
              <p:cNvPr id="22560" name="Line 37"/>
              <p:cNvSpPr>
                <a:spLocks noChangeShapeType="1"/>
              </p:cNvSpPr>
              <p:nvPr/>
            </p:nvSpPr>
            <p:spPr bwMode="auto">
              <a:xfrm>
                <a:off x="2165" y="1080"/>
                <a:ext cx="67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grpSp>
        <p:nvGrpSpPr>
          <p:cNvPr id="5" name="Group 59"/>
          <p:cNvGrpSpPr>
            <a:grpSpLocks/>
          </p:cNvGrpSpPr>
          <p:nvPr/>
        </p:nvGrpSpPr>
        <p:grpSpPr bwMode="auto">
          <a:xfrm>
            <a:off x="6218769" y="3398840"/>
            <a:ext cx="3481917" cy="1000126"/>
            <a:chOff x="1955" y="576"/>
            <a:chExt cx="1645" cy="630"/>
          </a:xfrm>
        </p:grpSpPr>
        <p:sp>
          <p:nvSpPr>
            <p:cNvPr id="22548" name="Text Box 39"/>
            <p:cNvSpPr txBox="1">
              <a:spLocks noChangeArrowheads="1"/>
            </p:cNvSpPr>
            <p:nvPr/>
          </p:nvSpPr>
          <p:spPr bwMode="auto">
            <a:xfrm>
              <a:off x="1955" y="689"/>
              <a:ext cx="458" cy="368"/>
            </a:xfrm>
            <a:prstGeom prst="rect">
              <a:avLst/>
            </a:prstGeom>
            <a:noFill/>
            <a:ln w="9525">
              <a:noFill/>
              <a:miter lim="800000"/>
              <a:headEnd/>
              <a:tailEnd/>
            </a:ln>
          </p:spPr>
          <p:txBody>
            <a:bodyPr wrap="none">
              <a:spAutoFit/>
            </a:bodyPr>
            <a:lstStyle/>
            <a:p>
              <a:pPr algn="r"/>
              <a:r>
                <a:rPr lang="en-US" sz="3200" b="1" dirty="0" err="1">
                  <a:solidFill>
                    <a:schemeClr val="accent3">
                      <a:lumMod val="40000"/>
                      <a:lumOff val="60000"/>
                    </a:schemeClr>
                  </a:solidFill>
                  <a:latin typeface="Arial Narrow" pitchFamily="34" charset="0"/>
                </a:rPr>
                <a:t>Mn</a:t>
              </a:r>
              <a:r>
                <a:rPr lang="en-US" sz="3200" b="1" dirty="0">
                  <a:solidFill>
                    <a:schemeClr val="accent3">
                      <a:lumMod val="40000"/>
                      <a:lumOff val="60000"/>
                    </a:schemeClr>
                  </a:solidFill>
                  <a:latin typeface="Arial Narrow" pitchFamily="34" charset="0"/>
                </a:rPr>
                <a:t> : </a:t>
              </a:r>
            </a:p>
          </p:txBody>
        </p:sp>
        <p:grpSp>
          <p:nvGrpSpPr>
            <p:cNvPr id="6" name="Group 44"/>
            <p:cNvGrpSpPr>
              <a:grpSpLocks/>
            </p:cNvGrpSpPr>
            <p:nvPr/>
          </p:nvGrpSpPr>
          <p:grpSpPr bwMode="auto">
            <a:xfrm>
              <a:off x="2443" y="576"/>
              <a:ext cx="688" cy="630"/>
              <a:chOff x="2119" y="768"/>
              <a:chExt cx="688" cy="630"/>
            </a:xfrm>
          </p:grpSpPr>
          <p:sp>
            <p:nvSpPr>
              <p:cNvPr id="22551" name="Text Box 45"/>
              <p:cNvSpPr txBox="1">
                <a:spLocks noChangeArrowheads="1"/>
              </p:cNvSpPr>
              <p:nvPr/>
            </p:nvSpPr>
            <p:spPr bwMode="auto">
              <a:xfrm>
                <a:off x="2120" y="768"/>
                <a:ext cx="574"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0.6329</a:t>
                </a:r>
              </a:p>
            </p:txBody>
          </p:sp>
          <p:sp>
            <p:nvSpPr>
              <p:cNvPr id="22552" name="Text Box 46"/>
              <p:cNvSpPr txBox="1">
                <a:spLocks noChangeArrowheads="1"/>
              </p:cNvSpPr>
              <p:nvPr/>
            </p:nvSpPr>
            <p:spPr bwMode="auto">
              <a:xfrm>
                <a:off x="2119" y="1030"/>
                <a:ext cx="574" cy="368"/>
              </a:xfrm>
              <a:prstGeom prst="rect">
                <a:avLst/>
              </a:prstGeom>
              <a:noFill/>
              <a:ln w="9525">
                <a:noFill/>
                <a:miter lim="800000"/>
                <a:headEnd/>
                <a:tailEnd/>
              </a:ln>
            </p:spPr>
            <p:txBody>
              <a:bodyPr wrap="none">
                <a:spAutoFit/>
              </a:bodyPr>
              <a:lstStyle/>
              <a:p>
                <a:pPr algn="ctr"/>
                <a:r>
                  <a:rPr lang="en-US" sz="3200" b="1" dirty="0">
                    <a:solidFill>
                      <a:schemeClr val="accent3">
                        <a:lumMod val="40000"/>
                        <a:lumOff val="60000"/>
                      </a:schemeClr>
                    </a:solidFill>
                    <a:latin typeface="Arial Narrow" pitchFamily="34" charset="0"/>
                  </a:rPr>
                  <a:t>0.6329</a:t>
                </a:r>
              </a:p>
            </p:txBody>
          </p:sp>
          <p:sp>
            <p:nvSpPr>
              <p:cNvPr id="22553" name="Line 47"/>
              <p:cNvSpPr>
                <a:spLocks noChangeShapeType="1"/>
              </p:cNvSpPr>
              <p:nvPr/>
            </p:nvSpPr>
            <p:spPr bwMode="auto">
              <a:xfrm>
                <a:off x="2135" y="1080"/>
                <a:ext cx="67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22550" name="Text Box 48"/>
            <p:cNvSpPr txBox="1">
              <a:spLocks noChangeArrowheads="1"/>
            </p:cNvSpPr>
            <p:nvPr/>
          </p:nvSpPr>
          <p:spPr bwMode="auto">
            <a:xfrm>
              <a:off x="3155" y="694"/>
              <a:ext cx="445"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 1.0</a:t>
              </a:r>
            </a:p>
          </p:txBody>
        </p:sp>
      </p:grpSp>
      <p:grpSp>
        <p:nvGrpSpPr>
          <p:cNvPr id="7" name="Group 60"/>
          <p:cNvGrpSpPr>
            <a:grpSpLocks/>
          </p:cNvGrpSpPr>
          <p:nvPr/>
        </p:nvGrpSpPr>
        <p:grpSpPr bwMode="auto">
          <a:xfrm>
            <a:off x="6470651" y="4333877"/>
            <a:ext cx="3253317" cy="1000126"/>
            <a:chOff x="3888" y="576"/>
            <a:chExt cx="1537" cy="630"/>
          </a:xfrm>
        </p:grpSpPr>
        <p:sp>
          <p:nvSpPr>
            <p:cNvPr id="22539" name="Text Box 49"/>
            <p:cNvSpPr txBox="1">
              <a:spLocks noChangeArrowheads="1"/>
            </p:cNvSpPr>
            <p:nvPr/>
          </p:nvSpPr>
          <p:spPr bwMode="auto">
            <a:xfrm>
              <a:off x="3888" y="697"/>
              <a:ext cx="352"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O : </a:t>
              </a:r>
            </a:p>
          </p:txBody>
        </p:sp>
        <p:grpSp>
          <p:nvGrpSpPr>
            <p:cNvPr id="8" name="Group 50"/>
            <p:cNvGrpSpPr>
              <a:grpSpLocks/>
            </p:cNvGrpSpPr>
            <p:nvPr/>
          </p:nvGrpSpPr>
          <p:grpSpPr bwMode="auto">
            <a:xfrm>
              <a:off x="4954" y="672"/>
              <a:ext cx="184" cy="431"/>
              <a:chOff x="3538" y="889"/>
              <a:chExt cx="184" cy="431"/>
            </a:xfrm>
          </p:grpSpPr>
          <p:sp>
            <p:nvSpPr>
              <p:cNvPr id="22546" name="Text Box 51"/>
              <p:cNvSpPr txBox="1">
                <a:spLocks noChangeArrowheads="1"/>
              </p:cNvSpPr>
              <p:nvPr/>
            </p:nvSpPr>
            <p:spPr bwMode="auto">
              <a:xfrm>
                <a:off x="3542" y="889"/>
                <a:ext cx="180"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cs typeface="Arial" charset="0"/>
                  </a:rPr>
                  <a:t>~</a:t>
                </a:r>
                <a:endParaRPr lang="en-US" sz="3200" b="1">
                  <a:solidFill>
                    <a:schemeClr val="accent3">
                      <a:lumMod val="40000"/>
                      <a:lumOff val="60000"/>
                    </a:schemeClr>
                  </a:solidFill>
                  <a:latin typeface="Arial Narrow" pitchFamily="34" charset="0"/>
                </a:endParaRPr>
              </a:p>
            </p:txBody>
          </p:sp>
          <p:sp>
            <p:nvSpPr>
              <p:cNvPr id="22547" name="Text Box 52"/>
              <p:cNvSpPr txBox="1">
                <a:spLocks noChangeArrowheads="1"/>
              </p:cNvSpPr>
              <p:nvPr/>
            </p:nvSpPr>
            <p:spPr bwMode="auto">
              <a:xfrm>
                <a:off x="3538" y="952"/>
                <a:ext cx="180"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cs typeface="Arial" charset="0"/>
                  </a:rPr>
                  <a:t>~</a:t>
                </a:r>
                <a:endParaRPr lang="en-US" sz="3200" b="1">
                  <a:solidFill>
                    <a:schemeClr val="accent3">
                      <a:lumMod val="40000"/>
                      <a:lumOff val="60000"/>
                    </a:schemeClr>
                  </a:solidFill>
                  <a:latin typeface="Arial Narrow" pitchFamily="34" charset="0"/>
                </a:endParaRPr>
              </a:p>
            </p:txBody>
          </p:sp>
        </p:grpSp>
        <p:sp>
          <p:nvSpPr>
            <p:cNvPr id="22541" name="Text Box 53"/>
            <p:cNvSpPr txBox="1">
              <a:spLocks noChangeArrowheads="1"/>
            </p:cNvSpPr>
            <p:nvPr/>
          </p:nvSpPr>
          <p:spPr bwMode="auto">
            <a:xfrm>
              <a:off x="5117" y="698"/>
              <a:ext cx="308"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4.0</a:t>
              </a:r>
            </a:p>
          </p:txBody>
        </p:sp>
        <p:grpSp>
          <p:nvGrpSpPr>
            <p:cNvPr id="9" name="Group 54"/>
            <p:cNvGrpSpPr>
              <a:grpSpLocks/>
            </p:cNvGrpSpPr>
            <p:nvPr/>
          </p:nvGrpSpPr>
          <p:grpSpPr bwMode="auto">
            <a:xfrm>
              <a:off x="4249" y="576"/>
              <a:ext cx="688" cy="630"/>
              <a:chOff x="2149" y="768"/>
              <a:chExt cx="688" cy="630"/>
            </a:xfrm>
          </p:grpSpPr>
          <p:sp>
            <p:nvSpPr>
              <p:cNvPr id="22543" name="Text Box 55"/>
              <p:cNvSpPr txBox="1">
                <a:spLocks noChangeArrowheads="1"/>
              </p:cNvSpPr>
              <p:nvPr/>
            </p:nvSpPr>
            <p:spPr bwMode="auto">
              <a:xfrm>
                <a:off x="2205" y="768"/>
                <a:ext cx="486" cy="368"/>
              </a:xfrm>
              <a:prstGeom prst="rect">
                <a:avLst/>
              </a:prstGeom>
              <a:noFill/>
              <a:ln w="9525">
                <a:noFill/>
                <a:miter lim="800000"/>
                <a:headEnd/>
                <a:tailEnd/>
              </a:ln>
            </p:spPr>
            <p:txBody>
              <a:bodyPr wrap="none">
                <a:spAutoFit/>
              </a:bodyPr>
              <a:lstStyle/>
              <a:p>
                <a:pPr algn="ctr"/>
                <a:r>
                  <a:rPr lang="en-US" sz="3200" b="1">
                    <a:solidFill>
                      <a:schemeClr val="accent3">
                        <a:lumMod val="40000"/>
                        <a:lumOff val="60000"/>
                      </a:schemeClr>
                    </a:solidFill>
                    <a:latin typeface="Arial Narrow" pitchFamily="34" charset="0"/>
                  </a:rPr>
                  <a:t>2.532</a:t>
                </a:r>
              </a:p>
            </p:txBody>
          </p:sp>
          <p:sp>
            <p:nvSpPr>
              <p:cNvPr id="22544" name="Text Box 56"/>
              <p:cNvSpPr txBox="1">
                <a:spLocks noChangeArrowheads="1"/>
              </p:cNvSpPr>
              <p:nvPr/>
            </p:nvSpPr>
            <p:spPr bwMode="auto">
              <a:xfrm>
                <a:off x="2149" y="1030"/>
                <a:ext cx="574" cy="368"/>
              </a:xfrm>
              <a:prstGeom prst="rect">
                <a:avLst/>
              </a:prstGeom>
              <a:noFill/>
              <a:ln w="9525">
                <a:noFill/>
                <a:miter lim="800000"/>
                <a:headEnd/>
                <a:tailEnd/>
              </a:ln>
            </p:spPr>
            <p:txBody>
              <a:bodyPr wrap="none">
                <a:spAutoFit/>
              </a:bodyPr>
              <a:lstStyle/>
              <a:p>
                <a:pPr algn="ctr"/>
                <a:r>
                  <a:rPr lang="en-US" sz="3200" b="1">
                    <a:solidFill>
                      <a:schemeClr val="accent3">
                        <a:lumMod val="40000"/>
                        <a:lumOff val="60000"/>
                      </a:schemeClr>
                    </a:solidFill>
                    <a:latin typeface="Arial Narrow" pitchFamily="34" charset="0"/>
                  </a:rPr>
                  <a:t>0.6329</a:t>
                </a:r>
              </a:p>
            </p:txBody>
          </p:sp>
          <p:sp>
            <p:nvSpPr>
              <p:cNvPr id="22545" name="Line 57"/>
              <p:cNvSpPr>
                <a:spLocks noChangeShapeType="1"/>
              </p:cNvSpPr>
              <p:nvPr/>
            </p:nvSpPr>
            <p:spPr bwMode="auto">
              <a:xfrm>
                <a:off x="2165" y="1089"/>
                <a:ext cx="672" cy="0"/>
              </a:xfrm>
              <a:prstGeom prst="line">
                <a:avLst/>
              </a:prstGeom>
              <a:noFill/>
              <a:ln w="2857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sp>
        <p:nvSpPr>
          <p:cNvPr id="22535" name="Text Box 61"/>
          <p:cNvSpPr txBox="1">
            <a:spLocks noChangeArrowheads="1"/>
          </p:cNvSpPr>
          <p:nvPr/>
        </p:nvSpPr>
        <p:spPr bwMode="auto">
          <a:xfrm>
            <a:off x="4318000" y="1473200"/>
            <a:ext cx="7315200" cy="584775"/>
          </a:xfrm>
          <a:prstGeom prst="rect">
            <a:avLst/>
          </a:prstGeom>
          <a:noFill/>
          <a:ln w="9525">
            <a:noFill/>
            <a:miter lim="800000"/>
            <a:headEnd/>
            <a:tailEnd/>
          </a:ln>
        </p:spPr>
        <p:txBody>
          <a:bodyPr>
            <a:spAutoFit/>
          </a:bodyPr>
          <a:lstStyle/>
          <a:p>
            <a:pPr>
              <a:spcBef>
                <a:spcPct val="50000"/>
              </a:spcBef>
            </a:pPr>
            <a:r>
              <a:rPr lang="en-US" sz="3200" b="1" i="1" dirty="0" err="1">
                <a:solidFill>
                  <a:schemeClr val="accent3">
                    <a:lumMod val="40000"/>
                    <a:lumOff val="60000"/>
                  </a:schemeClr>
                </a:solidFill>
                <a:latin typeface="Arial Narrow" pitchFamily="34" charset="0"/>
              </a:rPr>
              <a:t>n</a:t>
            </a:r>
            <a:r>
              <a:rPr lang="en-US" sz="3200" b="1" baseline="-25000" dirty="0" err="1">
                <a:solidFill>
                  <a:schemeClr val="accent3">
                    <a:lumMod val="40000"/>
                    <a:lumOff val="60000"/>
                  </a:schemeClr>
                </a:solidFill>
                <a:latin typeface="Arial Narrow" pitchFamily="34" charset="0"/>
              </a:rPr>
              <a:t>K</a:t>
            </a:r>
            <a:r>
              <a:rPr lang="en-US" sz="3200" b="1" dirty="0">
                <a:solidFill>
                  <a:schemeClr val="accent3">
                    <a:lumMod val="40000"/>
                    <a:lumOff val="60000"/>
                  </a:schemeClr>
                </a:solidFill>
                <a:latin typeface="Arial Narrow" pitchFamily="34" charset="0"/>
              </a:rPr>
              <a:t> = 0.6330, </a:t>
            </a:r>
            <a:r>
              <a:rPr lang="en-US" sz="3200" b="1" i="1" dirty="0" err="1">
                <a:solidFill>
                  <a:schemeClr val="accent3">
                    <a:lumMod val="40000"/>
                    <a:lumOff val="60000"/>
                  </a:schemeClr>
                </a:solidFill>
                <a:latin typeface="Arial Narrow" pitchFamily="34" charset="0"/>
              </a:rPr>
              <a:t>n</a:t>
            </a:r>
            <a:r>
              <a:rPr lang="en-US" sz="3200" b="1" baseline="-25000" dirty="0" err="1">
                <a:solidFill>
                  <a:schemeClr val="accent3">
                    <a:lumMod val="40000"/>
                    <a:lumOff val="60000"/>
                  </a:schemeClr>
                </a:solidFill>
                <a:latin typeface="Arial Narrow" pitchFamily="34" charset="0"/>
              </a:rPr>
              <a:t>Mn</a:t>
            </a:r>
            <a:r>
              <a:rPr lang="en-US" sz="3200" b="1" dirty="0">
                <a:solidFill>
                  <a:schemeClr val="accent3">
                    <a:lumMod val="40000"/>
                    <a:lumOff val="60000"/>
                  </a:schemeClr>
                </a:solidFill>
                <a:latin typeface="Arial Narrow" pitchFamily="34" charset="0"/>
              </a:rPr>
              <a:t> = 0.6329, </a:t>
            </a:r>
            <a:r>
              <a:rPr lang="en-US" sz="3200" b="1" i="1" dirty="0" err="1">
                <a:solidFill>
                  <a:schemeClr val="accent3">
                    <a:lumMod val="40000"/>
                    <a:lumOff val="60000"/>
                  </a:schemeClr>
                </a:solidFill>
                <a:latin typeface="Arial Narrow" pitchFamily="34" charset="0"/>
              </a:rPr>
              <a:t>n</a:t>
            </a:r>
            <a:r>
              <a:rPr lang="en-US" sz="3200" b="1" baseline="-25000" dirty="0" err="1">
                <a:solidFill>
                  <a:schemeClr val="accent3">
                    <a:lumMod val="40000"/>
                    <a:lumOff val="60000"/>
                  </a:schemeClr>
                </a:solidFill>
                <a:latin typeface="Arial Narrow" pitchFamily="34" charset="0"/>
              </a:rPr>
              <a:t>O</a:t>
            </a:r>
            <a:r>
              <a:rPr lang="en-US" sz="3200" b="1" dirty="0">
                <a:solidFill>
                  <a:schemeClr val="accent3">
                    <a:lumMod val="40000"/>
                    <a:lumOff val="60000"/>
                  </a:schemeClr>
                </a:solidFill>
                <a:latin typeface="Arial Narrow" pitchFamily="34" charset="0"/>
              </a:rPr>
              <a:t> = 2.532</a:t>
            </a:r>
            <a:endParaRPr lang="en-US" sz="3200" b="1" i="1" dirty="0">
              <a:solidFill>
                <a:schemeClr val="accent3">
                  <a:lumMod val="40000"/>
                  <a:lumOff val="60000"/>
                </a:schemeClr>
              </a:solidFill>
              <a:latin typeface="Arial Narrow" pitchFamily="34" charset="0"/>
            </a:endParaRPr>
          </a:p>
        </p:txBody>
      </p:sp>
      <p:sp>
        <p:nvSpPr>
          <p:cNvPr id="46142" name="Oval 62"/>
          <p:cNvSpPr>
            <a:spLocks noChangeArrowheads="1"/>
          </p:cNvSpPr>
          <p:nvPr/>
        </p:nvSpPr>
        <p:spPr bwMode="auto">
          <a:xfrm>
            <a:off x="6724651" y="1320800"/>
            <a:ext cx="1657349" cy="762000"/>
          </a:xfrm>
          <a:prstGeom prst="ellipse">
            <a:avLst/>
          </a:prstGeom>
          <a:noFill/>
          <a:ln w="28575">
            <a:solidFill>
              <a:srgbClr val="FF0000"/>
            </a:solidFill>
            <a:round/>
            <a:headEnd/>
            <a:tailEnd/>
          </a:ln>
        </p:spPr>
        <p:txBody>
          <a:bodyPr wrap="none" anchor="ctr"/>
          <a:lstStyle/>
          <a:p>
            <a:endParaRPr lang="en-GB" sz="3200" b="1">
              <a:solidFill>
                <a:schemeClr val="accent3">
                  <a:lumMod val="40000"/>
                  <a:lumOff val="60000"/>
                </a:schemeClr>
              </a:solidFill>
              <a:latin typeface="Arial Narrow" pitchFamily="34" charset="0"/>
            </a:endParaRPr>
          </a:p>
        </p:txBody>
      </p:sp>
      <p:sp>
        <p:nvSpPr>
          <p:cNvPr id="46143" name="Text Box 63"/>
          <p:cNvSpPr txBox="1">
            <a:spLocks noChangeArrowheads="1"/>
          </p:cNvSpPr>
          <p:nvPr/>
        </p:nvSpPr>
        <p:spPr bwMode="auto">
          <a:xfrm>
            <a:off x="6591300" y="5680075"/>
            <a:ext cx="3191049" cy="584775"/>
          </a:xfrm>
          <a:prstGeom prst="rect">
            <a:avLst/>
          </a:prstGeom>
          <a:noFill/>
          <a:ln w="9525">
            <a:noFill/>
            <a:miter lim="800000"/>
            <a:headEnd/>
            <a:tailEnd/>
          </a:ln>
        </p:spPr>
        <p:txBody>
          <a:bodyPr wrap="square">
            <a:spAutoFit/>
          </a:bodyPr>
          <a:lstStyle/>
          <a:p>
            <a:pPr algn="ctr"/>
            <a:r>
              <a:rPr lang="en-US" sz="3200" b="1" dirty="0" smtClean="0">
                <a:solidFill>
                  <a:srgbClr val="FF0000"/>
                </a:solidFill>
                <a:latin typeface="Arial Narrow" pitchFamily="34" charset="0"/>
              </a:rPr>
              <a:t>Answer :</a:t>
            </a:r>
            <a:r>
              <a:rPr lang="en-US" sz="3200" b="1" dirty="0" smtClean="0">
                <a:solidFill>
                  <a:srgbClr val="FFC000"/>
                </a:solidFill>
                <a:latin typeface="Arial Narrow" pitchFamily="34" charset="0"/>
              </a:rPr>
              <a:t> </a:t>
            </a:r>
            <a:r>
              <a:rPr lang="en-US" sz="3200" b="1" dirty="0" err="1" smtClean="0">
                <a:solidFill>
                  <a:srgbClr val="FFC000"/>
                </a:solidFill>
                <a:latin typeface="Arial Narrow" pitchFamily="34" charset="0"/>
              </a:rPr>
              <a:t>KMnO</a:t>
            </a:r>
            <a:r>
              <a:rPr lang="en-US" sz="3200" b="1" baseline="-25000" dirty="0" err="1" smtClean="0">
                <a:solidFill>
                  <a:srgbClr val="FFC000"/>
                </a:solidFill>
                <a:latin typeface="Arial Narrow" pitchFamily="34" charset="0"/>
              </a:rPr>
              <a:t>4</a:t>
            </a:r>
            <a:endParaRPr lang="en-US" sz="3200" b="1" dirty="0">
              <a:solidFill>
                <a:srgbClr val="FFC000"/>
              </a:solidFill>
              <a:latin typeface="Arial Narrow" pitchFamily="34" charset="0"/>
            </a:endParaRPr>
          </a:p>
        </p:txBody>
      </p:sp>
      <p:sp>
        <p:nvSpPr>
          <p:cNvPr id="34" name="Text Box 3"/>
          <p:cNvSpPr txBox="1">
            <a:spLocks noChangeArrowheads="1"/>
          </p:cNvSpPr>
          <p:nvPr/>
        </p:nvSpPr>
        <p:spPr bwMode="auto">
          <a:xfrm>
            <a:off x="2116" y="14288"/>
            <a:ext cx="12189883" cy="830997"/>
          </a:xfrm>
          <a:prstGeom prst="rect">
            <a:avLst/>
          </a:prstGeom>
          <a:noFill/>
          <a:ln w="9525">
            <a:noFill/>
            <a:miter lim="800000"/>
            <a:headEnd/>
            <a:tailEnd/>
          </a:ln>
        </p:spPr>
        <p:txBody>
          <a:bodyPr wrap="square">
            <a:spAutoFit/>
          </a:bodyPr>
          <a:lstStyle/>
          <a:p>
            <a:pPr algn="ctr"/>
            <a:r>
              <a:rPr lang="en-US" sz="4800" b="1" cap="all" dirty="0" smtClean="0">
                <a:ln>
                  <a:solidFill>
                    <a:srgbClr val="666666"/>
                  </a:solidFill>
                </a:ln>
                <a:solidFill>
                  <a:srgbClr val="FFC000"/>
                </a:solidFill>
                <a:latin typeface="Arial Narrow" pitchFamily="34" charset="0"/>
              </a:rPr>
              <a:t>Continuing</a:t>
            </a:r>
            <a:endParaRPr lang="en-US" sz="4800" b="1" cap="all" dirty="0">
              <a:ln>
                <a:solidFill>
                  <a:srgbClr val="666666"/>
                </a:solidFill>
              </a:ln>
              <a:solidFill>
                <a:srgbClr val="FFC000"/>
              </a:solidFill>
              <a:latin typeface="Arial Narrow" pitchFamily="34" charset="0"/>
            </a:endParaRPr>
          </a:p>
        </p:txBody>
      </p:sp>
      <p:grpSp>
        <p:nvGrpSpPr>
          <p:cNvPr id="35" name="Group 34"/>
          <p:cNvGrpSpPr/>
          <p:nvPr/>
        </p:nvGrpSpPr>
        <p:grpSpPr>
          <a:xfrm>
            <a:off x="832760" y="899886"/>
            <a:ext cx="3264238" cy="5682256"/>
            <a:chOff x="820060" y="899886"/>
            <a:chExt cx="3264238" cy="5682256"/>
          </a:xfrm>
        </p:grpSpPr>
        <p:sp>
          <p:nvSpPr>
            <p:cNvPr id="36" name="Rectangle 35"/>
            <p:cNvSpPr/>
            <p:nvPr/>
          </p:nvSpPr>
          <p:spPr>
            <a:xfrm>
              <a:off x="827314" y="899886"/>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Mass present</a:t>
              </a:r>
              <a:endParaRPr lang="en-US" sz="2400" b="1" dirty="0">
                <a:solidFill>
                  <a:srgbClr val="C00000"/>
                </a:solidFill>
                <a:latin typeface="Arial Narrow" pitchFamily="34" charset="0"/>
              </a:endParaRPr>
            </a:p>
          </p:txBody>
        </p:sp>
        <p:sp>
          <p:nvSpPr>
            <p:cNvPr id="37" name="Rectangle 36"/>
            <p:cNvSpPr/>
            <p:nvPr/>
          </p:nvSpPr>
          <p:spPr>
            <a:xfrm>
              <a:off x="820060" y="2518200"/>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Moles of each element</a:t>
              </a:r>
              <a:endParaRPr lang="en-US" sz="2400" b="1" dirty="0">
                <a:solidFill>
                  <a:srgbClr val="C00000"/>
                </a:solidFill>
                <a:latin typeface="Arial Narrow" pitchFamily="34" charset="0"/>
              </a:endParaRPr>
            </a:p>
          </p:txBody>
        </p:sp>
        <p:sp>
          <p:nvSpPr>
            <p:cNvPr id="38" name="Rectangle 37"/>
            <p:cNvSpPr/>
            <p:nvPr/>
          </p:nvSpPr>
          <p:spPr>
            <a:xfrm>
              <a:off x="827320" y="4136514"/>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Mole ratios of elements</a:t>
              </a:r>
              <a:endParaRPr lang="en-US" sz="2400" b="1" dirty="0">
                <a:solidFill>
                  <a:srgbClr val="C00000"/>
                </a:solidFill>
                <a:latin typeface="Arial Narrow" pitchFamily="34" charset="0"/>
              </a:endParaRPr>
            </a:p>
          </p:txBody>
        </p:sp>
        <p:sp>
          <p:nvSpPr>
            <p:cNvPr id="39" name="Rectangle 38"/>
            <p:cNvSpPr/>
            <p:nvPr/>
          </p:nvSpPr>
          <p:spPr>
            <a:xfrm>
              <a:off x="834580" y="5740314"/>
              <a:ext cx="200297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Empirical  formula</a:t>
              </a:r>
              <a:endParaRPr lang="en-US" sz="2400" b="1" dirty="0">
                <a:solidFill>
                  <a:srgbClr val="C00000"/>
                </a:solidFill>
                <a:latin typeface="Arial Narrow" pitchFamily="34" charset="0"/>
              </a:endParaRPr>
            </a:p>
          </p:txBody>
        </p:sp>
        <p:cxnSp>
          <p:nvCxnSpPr>
            <p:cNvPr id="40" name="Straight Arrow Connector 39"/>
            <p:cNvCxnSpPr>
              <a:stCxn id="36" idx="2"/>
              <a:endCxn id="37" idx="0"/>
            </p:cNvCxnSpPr>
            <p:nvPr/>
          </p:nvCxnSpPr>
          <p:spPr>
            <a:xfrm rot="5400000">
              <a:off x="1436930" y="21263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5400000">
              <a:off x="1449630" y="37646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a:off x="1449630" y="53394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866900" y="1790700"/>
              <a:ext cx="2194832"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Convert to grams and </a:t>
              </a:r>
            </a:p>
            <a:p>
              <a:r>
                <a:rPr lang="en-US" b="1" dirty="0" smtClean="0">
                  <a:solidFill>
                    <a:schemeClr val="accent3">
                      <a:lumMod val="40000"/>
                      <a:lumOff val="60000"/>
                    </a:schemeClr>
                  </a:solidFill>
                  <a:latin typeface="Arial Narrow" pitchFamily="34" charset="0"/>
                </a:rPr>
                <a:t>divide by molar mass</a:t>
              </a:r>
              <a:endParaRPr lang="en-US" b="1" dirty="0">
                <a:solidFill>
                  <a:schemeClr val="accent3">
                    <a:lumMod val="40000"/>
                    <a:lumOff val="60000"/>
                  </a:schemeClr>
                </a:solidFill>
                <a:latin typeface="Arial Narrow" pitchFamily="34" charset="0"/>
              </a:endParaRPr>
            </a:p>
          </p:txBody>
        </p:sp>
        <p:sp>
          <p:nvSpPr>
            <p:cNvPr id="44" name="TextBox 43"/>
            <p:cNvSpPr txBox="1"/>
            <p:nvPr/>
          </p:nvSpPr>
          <p:spPr>
            <a:xfrm>
              <a:off x="1854200" y="3390900"/>
              <a:ext cx="2230098"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Divide by the smallest </a:t>
              </a:r>
            </a:p>
            <a:p>
              <a:r>
                <a:rPr lang="en-US" b="1" dirty="0" smtClean="0">
                  <a:solidFill>
                    <a:schemeClr val="accent3">
                      <a:lumMod val="40000"/>
                      <a:lumOff val="60000"/>
                    </a:schemeClr>
                  </a:solidFill>
                  <a:latin typeface="Arial Narrow" pitchFamily="34" charset="0"/>
                </a:rPr>
                <a:t>number of moles</a:t>
              </a:r>
              <a:endParaRPr lang="en-US" b="1" dirty="0">
                <a:solidFill>
                  <a:schemeClr val="accent3">
                    <a:lumMod val="40000"/>
                    <a:lumOff val="60000"/>
                  </a:schemeClr>
                </a:solidFill>
                <a:latin typeface="Arial Narrow" pitchFamily="34" charset="0"/>
              </a:endParaRPr>
            </a:p>
          </p:txBody>
        </p:sp>
        <p:sp>
          <p:nvSpPr>
            <p:cNvPr id="45" name="TextBox 44"/>
            <p:cNvSpPr txBox="1"/>
            <p:nvPr/>
          </p:nvSpPr>
          <p:spPr>
            <a:xfrm>
              <a:off x="1841500" y="5041900"/>
              <a:ext cx="1794081" cy="646331"/>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Change to integer</a:t>
              </a:r>
            </a:p>
            <a:p>
              <a:r>
                <a:rPr lang="en-US" b="1" dirty="0" smtClean="0">
                  <a:solidFill>
                    <a:schemeClr val="accent3">
                      <a:lumMod val="40000"/>
                      <a:lumOff val="60000"/>
                    </a:schemeClr>
                  </a:solidFill>
                  <a:latin typeface="Arial Narrow" pitchFamily="34" charset="0"/>
                </a:rPr>
                <a:t>subscript</a:t>
              </a:r>
              <a:endParaRPr lang="en-US" b="1" dirty="0">
                <a:solidFill>
                  <a:schemeClr val="accent3">
                    <a:lumMod val="40000"/>
                    <a:lumOff val="60000"/>
                  </a:schemeClr>
                </a:solidFill>
                <a:latin typeface="Arial Narrow" pitchFamily="34" charset="0"/>
              </a:endParaRP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2"/>
          </p:nvPr>
        </p:nvSpPr>
        <p:spPr>
          <a:noFill/>
        </p:spPr>
        <p:txBody>
          <a:bodyPr/>
          <a:lstStyle/>
          <a:p>
            <a:fld id="{CAA30F55-6FDF-4FF9-B36F-BCFBD836818E}" type="slidenum">
              <a:rPr lang="en-US"/>
              <a:pPr/>
              <a:t>19</a:t>
            </a:fld>
            <a:endParaRPr lang="en-US"/>
          </a:p>
        </p:txBody>
      </p:sp>
      <p:grpSp>
        <p:nvGrpSpPr>
          <p:cNvPr id="2" name="Group 11"/>
          <p:cNvGrpSpPr>
            <a:grpSpLocks/>
          </p:cNvGrpSpPr>
          <p:nvPr/>
        </p:nvGrpSpPr>
        <p:grpSpPr bwMode="auto">
          <a:xfrm>
            <a:off x="786653" y="3725972"/>
            <a:ext cx="7145862" cy="525463"/>
            <a:chOff x="440" y="2292"/>
            <a:chExt cx="3376" cy="331"/>
          </a:xfrm>
        </p:grpSpPr>
        <p:sp>
          <p:nvSpPr>
            <p:cNvPr id="23575" name="Text Box 4"/>
            <p:cNvSpPr txBox="1">
              <a:spLocks noChangeArrowheads="1"/>
            </p:cNvSpPr>
            <p:nvPr/>
          </p:nvSpPr>
          <p:spPr bwMode="auto">
            <a:xfrm>
              <a:off x="440" y="2292"/>
              <a:ext cx="471"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g CO</a:t>
              </a:r>
              <a:r>
                <a:rPr lang="en-US" sz="2800" b="1" baseline="-25000" dirty="0">
                  <a:solidFill>
                    <a:schemeClr val="accent3">
                      <a:lumMod val="40000"/>
                      <a:lumOff val="60000"/>
                    </a:schemeClr>
                  </a:solidFill>
                  <a:latin typeface="Arial Narrow" pitchFamily="34" charset="0"/>
                </a:rPr>
                <a:t>2</a:t>
              </a:r>
              <a:endParaRPr lang="en-US" sz="2800" b="1" dirty="0">
                <a:solidFill>
                  <a:schemeClr val="accent3">
                    <a:lumMod val="40000"/>
                    <a:lumOff val="60000"/>
                  </a:schemeClr>
                </a:solidFill>
                <a:latin typeface="Arial Narrow" pitchFamily="34" charset="0"/>
              </a:endParaRPr>
            </a:p>
          </p:txBody>
        </p:sp>
        <p:sp>
          <p:nvSpPr>
            <p:cNvPr id="23576" name="Text Box 5"/>
            <p:cNvSpPr txBox="1">
              <a:spLocks noChangeArrowheads="1"/>
            </p:cNvSpPr>
            <p:nvPr/>
          </p:nvSpPr>
          <p:spPr bwMode="auto">
            <a:xfrm>
              <a:off x="1387" y="2293"/>
              <a:ext cx="633"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mol CO</a:t>
              </a:r>
              <a:r>
                <a:rPr lang="en-US" sz="2800" b="1" baseline="-25000" dirty="0">
                  <a:solidFill>
                    <a:schemeClr val="accent3">
                      <a:lumMod val="40000"/>
                      <a:lumOff val="60000"/>
                    </a:schemeClr>
                  </a:solidFill>
                  <a:latin typeface="Arial Narrow" pitchFamily="34" charset="0"/>
                </a:rPr>
                <a:t>2</a:t>
              </a:r>
              <a:endParaRPr lang="en-US" sz="2800" b="1" dirty="0">
                <a:solidFill>
                  <a:schemeClr val="accent3">
                    <a:lumMod val="40000"/>
                    <a:lumOff val="60000"/>
                  </a:schemeClr>
                </a:solidFill>
                <a:latin typeface="Arial Narrow" pitchFamily="34" charset="0"/>
              </a:endParaRPr>
            </a:p>
          </p:txBody>
        </p:sp>
        <p:sp>
          <p:nvSpPr>
            <p:cNvPr id="23577" name="Text Box 6"/>
            <p:cNvSpPr txBox="1">
              <a:spLocks noChangeArrowheads="1"/>
            </p:cNvSpPr>
            <p:nvPr/>
          </p:nvSpPr>
          <p:spPr bwMode="auto">
            <a:xfrm>
              <a:off x="2460" y="2293"/>
              <a:ext cx="473"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mol C</a:t>
              </a:r>
            </a:p>
          </p:txBody>
        </p:sp>
        <p:sp>
          <p:nvSpPr>
            <p:cNvPr id="23578" name="Text Box 7"/>
            <p:cNvSpPr txBox="1">
              <a:spLocks noChangeArrowheads="1"/>
            </p:cNvSpPr>
            <p:nvPr/>
          </p:nvSpPr>
          <p:spPr bwMode="auto">
            <a:xfrm>
              <a:off x="3505" y="2293"/>
              <a:ext cx="311"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g C</a:t>
              </a:r>
            </a:p>
          </p:txBody>
        </p:sp>
        <p:sp>
          <p:nvSpPr>
            <p:cNvPr id="23579" name="Line 8"/>
            <p:cNvSpPr>
              <a:spLocks noChangeShapeType="1"/>
            </p:cNvSpPr>
            <p:nvPr/>
          </p:nvSpPr>
          <p:spPr bwMode="auto">
            <a:xfrm>
              <a:off x="1006"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sp>
          <p:nvSpPr>
            <p:cNvPr id="23580" name="Line 9"/>
            <p:cNvSpPr>
              <a:spLocks noChangeShapeType="1"/>
            </p:cNvSpPr>
            <p:nvPr/>
          </p:nvSpPr>
          <p:spPr bwMode="auto">
            <a:xfrm>
              <a:off x="2079"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sp>
          <p:nvSpPr>
            <p:cNvPr id="23581" name="Line 10"/>
            <p:cNvSpPr>
              <a:spLocks noChangeShapeType="1"/>
            </p:cNvSpPr>
            <p:nvPr/>
          </p:nvSpPr>
          <p:spPr bwMode="auto">
            <a:xfrm>
              <a:off x="3123"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grpSp>
      <p:grpSp>
        <p:nvGrpSpPr>
          <p:cNvPr id="3" name="Group 12"/>
          <p:cNvGrpSpPr>
            <a:grpSpLocks/>
          </p:cNvGrpSpPr>
          <p:nvPr/>
        </p:nvGrpSpPr>
        <p:grpSpPr bwMode="auto">
          <a:xfrm>
            <a:off x="786653" y="4337150"/>
            <a:ext cx="7145862" cy="525463"/>
            <a:chOff x="440" y="2292"/>
            <a:chExt cx="3376" cy="331"/>
          </a:xfrm>
        </p:grpSpPr>
        <p:sp>
          <p:nvSpPr>
            <p:cNvPr id="23568" name="Text Box 13"/>
            <p:cNvSpPr txBox="1">
              <a:spLocks noChangeArrowheads="1"/>
            </p:cNvSpPr>
            <p:nvPr/>
          </p:nvSpPr>
          <p:spPr bwMode="auto">
            <a:xfrm>
              <a:off x="440" y="2292"/>
              <a:ext cx="471"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g H</a:t>
              </a:r>
              <a:r>
                <a:rPr lang="en-US" sz="2800" b="1" baseline="-25000" dirty="0">
                  <a:solidFill>
                    <a:schemeClr val="accent3">
                      <a:lumMod val="40000"/>
                      <a:lumOff val="60000"/>
                    </a:schemeClr>
                  </a:solidFill>
                  <a:latin typeface="Arial Narrow" pitchFamily="34" charset="0"/>
                </a:rPr>
                <a:t>2</a:t>
              </a:r>
              <a:r>
                <a:rPr lang="en-US" sz="2800" b="1" dirty="0">
                  <a:solidFill>
                    <a:schemeClr val="accent3">
                      <a:lumMod val="40000"/>
                      <a:lumOff val="60000"/>
                    </a:schemeClr>
                  </a:solidFill>
                  <a:latin typeface="Arial Narrow" pitchFamily="34" charset="0"/>
                </a:rPr>
                <a:t>O</a:t>
              </a:r>
            </a:p>
          </p:txBody>
        </p:sp>
        <p:sp>
          <p:nvSpPr>
            <p:cNvPr id="23569" name="Text Box 14"/>
            <p:cNvSpPr txBox="1">
              <a:spLocks noChangeArrowheads="1"/>
            </p:cNvSpPr>
            <p:nvPr/>
          </p:nvSpPr>
          <p:spPr bwMode="auto">
            <a:xfrm>
              <a:off x="1387" y="2293"/>
              <a:ext cx="633" cy="33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mol H</a:t>
              </a:r>
              <a:r>
                <a:rPr lang="en-US" sz="2800" b="1" baseline="-25000" dirty="0">
                  <a:solidFill>
                    <a:schemeClr val="accent3">
                      <a:lumMod val="40000"/>
                      <a:lumOff val="60000"/>
                    </a:schemeClr>
                  </a:solidFill>
                  <a:latin typeface="Arial Narrow" pitchFamily="34" charset="0"/>
                </a:rPr>
                <a:t>2</a:t>
              </a:r>
              <a:r>
                <a:rPr lang="en-US" sz="2800" b="1" dirty="0">
                  <a:solidFill>
                    <a:schemeClr val="accent3">
                      <a:lumMod val="40000"/>
                      <a:lumOff val="60000"/>
                    </a:schemeClr>
                  </a:solidFill>
                  <a:latin typeface="Arial Narrow" pitchFamily="34" charset="0"/>
                </a:rPr>
                <a:t>O</a:t>
              </a:r>
            </a:p>
          </p:txBody>
        </p:sp>
        <p:sp>
          <p:nvSpPr>
            <p:cNvPr id="23570" name="Text Box 15"/>
            <p:cNvSpPr txBox="1">
              <a:spLocks noChangeArrowheads="1"/>
            </p:cNvSpPr>
            <p:nvPr/>
          </p:nvSpPr>
          <p:spPr bwMode="auto">
            <a:xfrm>
              <a:off x="2460" y="2293"/>
              <a:ext cx="473" cy="330"/>
            </a:xfrm>
            <a:prstGeom prst="rect">
              <a:avLst/>
            </a:prstGeom>
            <a:noFill/>
            <a:ln w="9525">
              <a:noFill/>
              <a:miter lim="800000"/>
              <a:headEnd/>
              <a:tailEnd/>
            </a:ln>
          </p:spPr>
          <p:txBody>
            <a:bodyPr wrap="none">
              <a:spAutoFit/>
            </a:bodyPr>
            <a:lstStyle/>
            <a:p>
              <a:r>
                <a:rPr lang="en-US" sz="2800" b="1">
                  <a:solidFill>
                    <a:schemeClr val="accent3">
                      <a:lumMod val="40000"/>
                      <a:lumOff val="60000"/>
                    </a:schemeClr>
                  </a:solidFill>
                  <a:latin typeface="Arial Narrow" pitchFamily="34" charset="0"/>
                </a:rPr>
                <a:t>mol H</a:t>
              </a:r>
            </a:p>
          </p:txBody>
        </p:sp>
        <p:sp>
          <p:nvSpPr>
            <p:cNvPr id="23571" name="Text Box 16"/>
            <p:cNvSpPr txBox="1">
              <a:spLocks noChangeArrowheads="1"/>
            </p:cNvSpPr>
            <p:nvPr/>
          </p:nvSpPr>
          <p:spPr bwMode="auto">
            <a:xfrm>
              <a:off x="3505" y="2293"/>
              <a:ext cx="311" cy="330"/>
            </a:xfrm>
            <a:prstGeom prst="rect">
              <a:avLst/>
            </a:prstGeom>
            <a:noFill/>
            <a:ln w="9525">
              <a:noFill/>
              <a:miter lim="800000"/>
              <a:headEnd/>
              <a:tailEnd/>
            </a:ln>
          </p:spPr>
          <p:txBody>
            <a:bodyPr wrap="none">
              <a:spAutoFit/>
            </a:bodyPr>
            <a:lstStyle/>
            <a:p>
              <a:r>
                <a:rPr lang="en-US" sz="2800" b="1">
                  <a:solidFill>
                    <a:schemeClr val="accent3">
                      <a:lumMod val="40000"/>
                      <a:lumOff val="60000"/>
                    </a:schemeClr>
                  </a:solidFill>
                  <a:latin typeface="Arial Narrow" pitchFamily="34" charset="0"/>
                </a:rPr>
                <a:t>g H</a:t>
              </a:r>
            </a:p>
          </p:txBody>
        </p:sp>
        <p:sp>
          <p:nvSpPr>
            <p:cNvPr id="23572" name="Line 17"/>
            <p:cNvSpPr>
              <a:spLocks noChangeShapeType="1"/>
            </p:cNvSpPr>
            <p:nvPr/>
          </p:nvSpPr>
          <p:spPr bwMode="auto">
            <a:xfrm>
              <a:off x="1006"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sp>
          <p:nvSpPr>
            <p:cNvPr id="23573" name="Line 18"/>
            <p:cNvSpPr>
              <a:spLocks noChangeShapeType="1"/>
            </p:cNvSpPr>
            <p:nvPr/>
          </p:nvSpPr>
          <p:spPr bwMode="auto">
            <a:xfrm>
              <a:off x="2079"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sp>
          <p:nvSpPr>
            <p:cNvPr id="23574" name="Line 19"/>
            <p:cNvSpPr>
              <a:spLocks noChangeShapeType="1"/>
            </p:cNvSpPr>
            <p:nvPr/>
          </p:nvSpPr>
          <p:spPr bwMode="auto">
            <a:xfrm>
              <a:off x="3123" y="2437"/>
              <a:ext cx="336" cy="0"/>
            </a:xfrm>
            <a:prstGeom prst="line">
              <a:avLst/>
            </a:prstGeom>
            <a:noFill/>
            <a:ln w="22225">
              <a:solidFill>
                <a:schemeClr val="tx1"/>
              </a:solidFill>
              <a:round/>
              <a:headEnd/>
              <a:tailEnd type="triangle" w="med" len="med"/>
            </a:ln>
          </p:spPr>
          <p:txBody>
            <a:bodyPr/>
            <a:lstStyle/>
            <a:p>
              <a:endParaRPr lang="en-US" sz="2800" b="1">
                <a:solidFill>
                  <a:schemeClr val="accent3">
                    <a:lumMod val="40000"/>
                    <a:lumOff val="60000"/>
                  </a:schemeClr>
                </a:solidFill>
                <a:latin typeface="Arial Narrow" pitchFamily="34" charset="0"/>
              </a:endParaRPr>
            </a:p>
          </p:txBody>
        </p:sp>
      </p:grpSp>
      <p:sp>
        <p:nvSpPr>
          <p:cNvPr id="31764" name="Text Box 20"/>
          <p:cNvSpPr txBox="1">
            <a:spLocks noChangeArrowheads="1"/>
          </p:cNvSpPr>
          <p:nvPr/>
        </p:nvSpPr>
        <p:spPr bwMode="auto">
          <a:xfrm>
            <a:off x="800844" y="4930876"/>
            <a:ext cx="5527475" cy="52322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g of O = g of sample – (g of C + g of H)</a:t>
            </a:r>
          </a:p>
        </p:txBody>
      </p:sp>
      <p:sp>
        <p:nvSpPr>
          <p:cNvPr id="31765" name="Text Box 21"/>
          <p:cNvSpPr txBox="1">
            <a:spLocks noChangeArrowheads="1"/>
          </p:cNvSpPr>
          <p:nvPr/>
        </p:nvSpPr>
        <p:spPr bwMode="auto">
          <a:xfrm>
            <a:off x="721036" y="2374102"/>
            <a:ext cx="4004494" cy="523220"/>
          </a:xfrm>
          <a:prstGeom prst="rect">
            <a:avLst/>
          </a:prstGeom>
          <a:noFill/>
          <a:ln w="9525">
            <a:noFill/>
            <a:miter lim="800000"/>
            <a:headEnd/>
            <a:tailEnd/>
          </a:ln>
        </p:spPr>
        <p:txBody>
          <a:bodyPr wrap="none">
            <a:spAutoFit/>
          </a:bodyPr>
          <a:lstStyle/>
          <a:p>
            <a:pPr marL="514350" indent="-514350" algn="ctr">
              <a:buClr>
                <a:srgbClr val="C00000"/>
              </a:buClr>
              <a:buFont typeface="Wingdings" pitchFamily="2" charset="2"/>
              <a:buChar char="v"/>
            </a:pPr>
            <a:r>
              <a:rPr lang="en-US" sz="2800" b="1" dirty="0">
                <a:solidFill>
                  <a:schemeClr val="accent3">
                    <a:lumMod val="40000"/>
                    <a:lumOff val="60000"/>
                  </a:schemeClr>
                </a:solidFill>
                <a:latin typeface="Arial Narrow" pitchFamily="34" charset="0"/>
              </a:rPr>
              <a:t>Combust 11.5 g ethanol</a:t>
            </a:r>
          </a:p>
        </p:txBody>
      </p:sp>
      <p:sp>
        <p:nvSpPr>
          <p:cNvPr id="31766" name="Text Box 22"/>
          <p:cNvSpPr txBox="1">
            <a:spLocks noChangeArrowheads="1"/>
          </p:cNvSpPr>
          <p:nvPr/>
        </p:nvSpPr>
        <p:spPr bwMode="auto">
          <a:xfrm>
            <a:off x="721036" y="2849231"/>
            <a:ext cx="5351145" cy="523220"/>
          </a:xfrm>
          <a:prstGeom prst="rect">
            <a:avLst/>
          </a:prstGeom>
          <a:noFill/>
          <a:ln w="9525">
            <a:noFill/>
            <a:miter lim="800000"/>
            <a:headEnd/>
            <a:tailEnd/>
          </a:ln>
        </p:spPr>
        <p:txBody>
          <a:bodyPr wrap="none">
            <a:spAutoFit/>
          </a:bodyPr>
          <a:lstStyle/>
          <a:p>
            <a:pPr>
              <a:buClr>
                <a:srgbClr val="C00000"/>
              </a:buClr>
              <a:buFont typeface="Wingdings" pitchFamily="2" charset="2"/>
              <a:buChar char="v"/>
            </a:pPr>
            <a:r>
              <a:rPr lang="en-US" sz="2800" b="1" dirty="0" smtClean="0">
                <a:solidFill>
                  <a:schemeClr val="accent3">
                    <a:lumMod val="40000"/>
                    <a:lumOff val="60000"/>
                  </a:schemeClr>
                </a:solidFill>
                <a:latin typeface="Arial Narrow" pitchFamily="34" charset="0"/>
              </a:rPr>
              <a:t>  Collect </a:t>
            </a:r>
            <a:r>
              <a:rPr lang="en-US" sz="2800" b="1" dirty="0">
                <a:solidFill>
                  <a:schemeClr val="accent3">
                    <a:lumMod val="40000"/>
                    <a:lumOff val="60000"/>
                  </a:schemeClr>
                </a:solidFill>
                <a:latin typeface="Arial Narrow" pitchFamily="34" charset="0"/>
              </a:rPr>
              <a:t>22.0 g CO</a:t>
            </a:r>
            <a:r>
              <a:rPr lang="en-US" sz="2800" b="1" baseline="-25000" dirty="0">
                <a:solidFill>
                  <a:schemeClr val="accent3">
                    <a:lumMod val="40000"/>
                    <a:lumOff val="60000"/>
                  </a:schemeClr>
                </a:solidFill>
                <a:latin typeface="Arial Narrow" pitchFamily="34" charset="0"/>
              </a:rPr>
              <a:t>2</a:t>
            </a:r>
            <a:r>
              <a:rPr lang="en-US" sz="2800" b="1" dirty="0">
                <a:solidFill>
                  <a:schemeClr val="accent3">
                    <a:lumMod val="40000"/>
                    <a:lumOff val="60000"/>
                  </a:schemeClr>
                </a:solidFill>
                <a:latin typeface="Arial Narrow" pitchFamily="34" charset="0"/>
              </a:rPr>
              <a:t> and 13.5 g H</a:t>
            </a:r>
            <a:r>
              <a:rPr lang="en-US" sz="2800" b="1" baseline="-25000" dirty="0">
                <a:solidFill>
                  <a:schemeClr val="accent3">
                    <a:lumMod val="40000"/>
                    <a:lumOff val="60000"/>
                  </a:schemeClr>
                </a:solidFill>
                <a:latin typeface="Arial Narrow" pitchFamily="34" charset="0"/>
              </a:rPr>
              <a:t>2</a:t>
            </a:r>
            <a:r>
              <a:rPr lang="en-US" sz="2800" b="1" dirty="0">
                <a:solidFill>
                  <a:schemeClr val="accent3">
                    <a:lumMod val="40000"/>
                    <a:lumOff val="60000"/>
                  </a:schemeClr>
                </a:solidFill>
                <a:latin typeface="Arial Narrow" pitchFamily="34" charset="0"/>
              </a:rPr>
              <a:t>O</a:t>
            </a:r>
          </a:p>
        </p:txBody>
      </p:sp>
      <p:sp>
        <p:nvSpPr>
          <p:cNvPr id="31770" name="Text Box 26"/>
          <p:cNvSpPr txBox="1">
            <a:spLocks noChangeArrowheads="1"/>
          </p:cNvSpPr>
          <p:nvPr/>
        </p:nvSpPr>
        <p:spPr bwMode="auto">
          <a:xfrm>
            <a:off x="3610285" y="5382410"/>
            <a:ext cx="4413388" cy="523220"/>
          </a:xfrm>
          <a:prstGeom prst="rect">
            <a:avLst/>
          </a:prstGeom>
          <a:noFill/>
          <a:ln w="9525">
            <a:noFill/>
            <a:miter lim="800000"/>
            <a:headEnd/>
            <a:tailEnd/>
          </a:ln>
        </p:spPr>
        <p:txBody>
          <a:bodyPr wrap="none">
            <a:spAutoFit/>
          </a:bodyPr>
          <a:lstStyle/>
          <a:p>
            <a:r>
              <a:rPr lang="en-US" sz="2800" b="1">
                <a:solidFill>
                  <a:schemeClr val="accent3">
                    <a:lumMod val="40000"/>
                    <a:lumOff val="60000"/>
                  </a:schemeClr>
                </a:solidFill>
                <a:latin typeface="Arial Narrow" pitchFamily="34" charset="0"/>
              </a:rPr>
              <a:t>Empirical formula  C</a:t>
            </a:r>
            <a:r>
              <a:rPr lang="en-US" sz="2800" b="1" baseline="-25000">
                <a:solidFill>
                  <a:schemeClr val="accent3">
                    <a:lumMod val="40000"/>
                    <a:lumOff val="60000"/>
                  </a:schemeClr>
                </a:solidFill>
                <a:latin typeface="Arial Narrow" pitchFamily="34" charset="0"/>
              </a:rPr>
              <a:t>0.5</a:t>
            </a:r>
            <a:r>
              <a:rPr lang="en-US" sz="2800" b="1">
                <a:solidFill>
                  <a:schemeClr val="accent3">
                    <a:lumMod val="40000"/>
                    <a:lumOff val="60000"/>
                  </a:schemeClr>
                </a:solidFill>
                <a:latin typeface="Arial Narrow" pitchFamily="34" charset="0"/>
              </a:rPr>
              <a:t>H</a:t>
            </a:r>
            <a:r>
              <a:rPr lang="en-US" sz="2800" b="1" baseline="-25000">
                <a:solidFill>
                  <a:schemeClr val="accent3">
                    <a:lumMod val="40000"/>
                    <a:lumOff val="60000"/>
                  </a:schemeClr>
                </a:solidFill>
                <a:latin typeface="Arial Narrow" pitchFamily="34" charset="0"/>
              </a:rPr>
              <a:t>1.5</a:t>
            </a:r>
            <a:r>
              <a:rPr lang="en-US" sz="2800" b="1">
                <a:solidFill>
                  <a:schemeClr val="accent3">
                    <a:lumMod val="40000"/>
                    <a:lumOff val="60000"/>
                  </a:schemeClr>
                </a:solidFill>
                <a:latin typeface="Arial Narrow" pitchFamily="34" charset="0"/>
              </a:rPr>
              <a:t>O</a:t>
            </a:r>
            <a:r>
              <a:rPr lang="en-US" sz="2800" b="1" baseline="-25000">
                <a:solidFill>
                  <a:schemeClr val="accent3">
                    <a:lumMod val="40000"/>
                    <a:lumOff val="60000"/>
                  </a:schemeClr>
                </a:solidFill>
                <a:latin typeface="Arial Narrow" pitchFamily="34" charset="0"/>
              </a:rPr>
              <a:t>0.25</a:t>
            </a:r>
            <a:endParaRPr lang="en-US" sz="2800" b="1">
              <a:solidFill>
                <a:schemeClr val="accent3">
                  <a:lumMod val="40000"/>
                  <a:lumOff val="60000"/>
                </a:schemeClr>
              </a:solidFill>
              <a:latin typeface="Arial Narrow" pitchFamily="34" charset="0"/>
            </a:endParaRPr>
          </a:p>
        </p:txBody>
      </p:sp>
      <p:sp>
        <p:nvSpPr>
          <p:cNvPr id="31771" name="Text Box 27"/>
          <p:cNvSpPr txBox="1">
            <a:spLocks noChangeArrowheads="1"/>
          </p:cNvSpPr>
          <p:nvPr/>
        </p:nvSpPr>
        <p:spPr bwMode="auto">
          <a:xfrm>
            <a:off x="3288552" y="5896760"/>
            <a:ext cx="5004896" cy="523220"/>
          </a:xfrm>
          <a:prstGeom prst="rect">
            <a:avLst/>
          </a:prstGeom>
          <a:noFill/>
          <a:ln w="9525">
            <a:noFill/>
            <a:miter lim="800000"/>
            <a:headEnd/>
            <a:tailEnd/>
          </a:ln>
        </p:spPr>
        <p:txBody>
          <a:bodyPr wrap="none">
            <a:spAutoFit/>
          </a:bodyPr>
          <a:lstStyle/>
          <a:p>
            <a:r>
              <a:rPr lang="en-US" sz="2800" b="1">
                <a:solidFill>
                  <a:schemeClr val="accent3">
                    <a:lumMod val="40000"/>
                    <a:lumOff val="60000"/>
                  </a:schemeClr>
                </a:solidFill>
                <a:latin typeface="Arial Narrow" pitchFamily="34" charset="0"/>
              </a:rPr>
              <a:t>Divide by smallest subscript (0.25)</a:t>
            </a:r>
          </a:p>
        </p:txBody>
      </p:sp>
      <p:sp>
        <p:nvSpPr>
          <p:cNvPr id="31772" name="Text Box 28"/>
          <p:cNvSpPr txBox="1">
            <a:spLocks noChangeArrowheads="1"/>
          </p:cNvSpPr>
          <p:nvPr/>
        </p:nvSpPr>
        <p:spPr bwMode="auto">
          <a:xfrm>
            <a:off x="4156385" y="6395235"/>
            <a:ext cx="3623108" cy="523220"/>
          </a:xfrm>
          <a:prstGeom prst="rect">
            <a:avLst/>
          </a:prstGeom>
          <a:noFill/>
          <a:ln w="9525">
            <a:noFill/>
            <a:miter lim="800000"/>
            <a:headEnd/>
            <a:tailEnd/>
          </a:ln>
        </p:spPr>
        <p:txBody>
          <a:bodyPr wrap="none">
            <a:spAutoFit/>
          </a:bodyPr>
          <a:lstStyle/>
          <a:p>
            <a:r>
              <a:rPr lang="en-US" sz="2800" b="1">
                <a:solidFill>
                  <a:schemeClr val="accent3">
                    <a:lumMod val="40000"/>
                    <a:lumOff val="60000"/>
                  </a:schemeClr>
                </a:solidFill>
                <a:latin typeface="Arial Narrow" pitchFamily="34" charset="0"/>
              </a:rPr>
              <a:t>Empirical formula C</a:t>
            </a:r>
            <a:r>
              <a:rPr lang="en-US" sz="2800" b="1" baseline="-25000">
                <a:solidFill>
                  <a:schemeClr val="accent3">
                    <a:lumMod val="40000"/>
                    <a:lumOff val="60000"/>
                  </a:schemeClr>
                </a:solidFill>
                <a:latin typeface="Arial Narrow" pitchFamily="34" charset="0"/>
              </a:rPr>
              <a:t>2</a:t>
            </a:r>
            <a:r>
              <a:rPr lang="en-US" sz="2800" b="1">
                <a:solidFill>
                  <a:schemeClr val="accent3">
                    <a:lumMod val="40000"/>
                    <a:lumOff val="60000"/>
                  </a:schemeClr>
                </a:solidFill>
                <a:latin typeface="Arial Narrow" pitchFamily="34" charset="0"/>
              </a:rPr>
              <a:t>H</a:t>
            </a:r>
            <a:r>
              <a:rPr lang="en-US" sz="2800" b="1" baseline="-25000">
                <a:solidFill>
                  <a:schemeClr val="accent3">
                    <a:lumMod val="40000"/>
                    <a:lumOff val="60000"/>
                  </a:schemeClr>
                </a:solidFill>
                <a:latin typeface="Arial Narrow" pitchFamily="34" charset="0"/>
              </a:rPr>
              <a:t>6</a:t>
            </a:r>
            <a:r>
              <a:rPr lang="en-US" sz="2800" b="1">
                <a:solidFill>
                  <a:schemeClr val="accent3">
                    <a:lumMod val="40000"/>
                    <a:lumOff val="60000"/>
                  </a:schemeClr>
                </a:solidFill>
                <a:latin typeface="Arial Narrow" pitchFamily="34" charset="0"/>
              </a:rPr>
              <a:t>O</a:t>
            </a:r>
          </a:p>
        </p:txBody>
      </p:sp>
      <p:sp>
        <p:nvSpPr>
          <p:cNvPr id="23567" name="TextBox 29"/>
          <p:cNvSpPr txBox="1">
            <a:spLocks noChangeArrowheads="1"/>
          </p:cNvSpPr>
          <p:nvPr/>
        </p:nvSpPr>
        <p:spPr bwMode="auto">
          <a:xfrm>
            <a:off x="-6526" y="11771"/>
            <a:ext cx="12351073" cy="692497"/>
          </a:xfrm>
          <a:prstGeom prst="rect">
            <a:avLst/>
          </a:prstGeom>
          <a:noFill/>
          <a:ln w="9525">
            <a:noFill/>
            <a:miter lim="800000"/>
            <a:headEnd/>
            <a:tailEnd/>
          </a:ln>
        </p:spPr>
        <p:txBody>
          <a:bodyPr wrap="none">
            <a:spAutoFit/>
          </a:bodyPr>
          <a:lstStyle/>
          <a:p>
            <a:r>
              <a:rPr lang="en-US" sz="3900" b="1" cap="all" dirty="0">
                <a:ln>
                  <a:solidFill>
                    <a:srgbClr val="666666"/>
                  </a:solidFill>
                </a:ln>
                <a:solidFill>
                  <a:srgbClr val="FFC000"/>
                </a:solidFill>
                <a:latin typeface="Arial Narrow" pitchFamily="34" charset="0"/>
              </a:rPr>
              <a:t>Experimental Determination of Empirical Formulas</a:t>
            </a:r>
          </a:p>
        </p:txBody>
      </p:sp>
      <p:grpSp>
        <p:nvGrpSpPr>
          <p:cNvPr id="35" name="Group 34"/>
          <p:cNvGrpSpPr/>
          <p:nvPr/>
        </p:nvGrpSpPr>
        <p:grpSpPr>
          <a:xfrm>
            <a:off x="1659404" y="542389"/>
            <a:ext cx="9305776" cy="2944747"/>
            <a:chOff x="1659404" y="542389"/>
            <a:chExt cx="9305776" cy="2944747"/>
          </a:xfrm>
        </p:grpSpPr>
        <p:pic>
          <p:nvPicPr>
            <p:cNvPr id="31773" name="Picture 29"/>
            <p:cNvPicPr>
              <a:picLocks noChangeAspect="1" noChangeArrowheads="1"/>
            </p:cNvPicPr>
            <p:nvPr/>
          </p:nvPicPr>
          <p:blipFill>
            <a:blip r:embed="rId2">
              <a:clrChange>
                <a:clrFrom>
                  <a:srgbClr val="FFFFFF"/>
                </a:clrFrom>
                <a:clrTo>
                  <a:srgbClr val="FFFFFF">
                    <a:alpha val="0"/>
                  </a:srgbClr>
                </a:clrTo>
              </a:clrChange>
            </a:blip>
            <a:stretch>
              <a:fillRect/>
            </a:stretch>
          </p:blipFill>
          <p:spPr bwMode="auto">
            <a:xfrm>
              <a:off x="1659404" y="542389"/>
              <a:ext cx="9305776" cy="2944747"/>
            </a:xfrm>
            <a:prstGeom prst="rect">
              <a:avLst/>
            </a:prstGeom>
            <a:noFill/>
            <a:ln>
              <a:noFill/>
            </a:ln>
          </p:spPr>
        </p:pic>
        <p:sp>
          <p:nvSpPr>
            <p:cNvPr id="30" name="TextBox 29"/>
            <p:cNvSpPr txBox="1"/>
            <p:nvPr/>
          </p:nvSpPr>
          <p:spPr>
            <a:xfrm>
              <a:off x="1671021" y="1048872"/>
              <a:ext cx="449162" cy="369332"/>
            </a:xfrm>
            <a:prstGeom prst="rect">
              <a:avLst/>
            </a:prstGeom>
            <a:noFill/>
          </p:spPr>
          <p:txBody>
            <a:bodyPr wrap="none" rtlCol="0">
              <a:spAutoFit/>
            </a:bodyPr>
            <a:lstStyle/>
            <a:p>
              <a:r>
                <a:rPr lang="en-US" b="1" dirty="0" err="1" smtClean="0">
                  <a:ln>
                    <a:solidFill>
                      <a:schemeClr val="bg1"/>
                    </a:solidFill>
                  </a:ln>
                  <a:solidFill>
                    <a:schemeClr val="accent3"/>
                  </a:solidFill>
                  <a:effectLst>
                    <a:glow rad="139700">
                      <a:schemeClr val="accent5">
                        <a:satMod val="175000"/>
                        <a:alpha val="40000"/>
                      </a:schemeClr>
                    </a:glow>
                  </a:effectLst>
                  <a:latin typeface="Aria narrow"/>
                </a:rPr>
                <a:t>O</a:t>
              </a:r>
              <a:r>
                <a:rPr lang="en-US" b="1" baseline="-25000" dirty="0" err="1" smtClean="0">
                  <a:ln>
                    <a:solidFill>
                      <a:schemeClr val="bg1"/>
                    </a:solidFill>
                  </a:ln>
                  <a:solidFill>
                    <a:schemeClr val="accent3"/>
                  </a:solidFill>
                  <a:effectLst>
                    <a:glow rad="139700">
                      <a:schemeClr val="accent5">
                        <a:satMod val="175000"/>
                        <a:alpha val="40000"/>
                      </a:schemeClr>
                    </a:glow>
                  </a:effectLst>
                  <a:latin typeface="Aria narrow"/>
                </a:rPr>
                <a:t>2</a:t>
              </a:r>
              <a:endParaRPr lang="en-US" b="1" baseline="-25000" dirty="0">
                <a:ln>
                  <a:solidFill>
                    <a:schemeClr val="bg1"/>
                  </a:solidFill>
                </a:ln>
                <a:solidFill>
                  <a:schemeClr val="accent3"/>
                </a:solidFill>
                <a:effectLst>
                  <a:glow rad="139700">
                    <a:schemeClr val="accent5">
                      <a:satMod val="175000"/>
                      <a:alpha val="40000"/>
                    </a:schemeClr>
                  </a:glow>
                </a:effectLst>
                <a:latin typeface="Aria narrow"/>
              </a:endParaRPr>
            </a:p>
          </p:txBody>
        </p:sp>
        <p:sp>
          <p:nvSpPr>
            <p:cNvPr id="31" name="TextBox 30"/>
            <p:cNvSpPr txBox="1"/>
            <p:nvPr/>
          </p:nvSpPr>
          <p:spPr>
            <a:xfrm>
              <a:off x="4132281" y="2077572"/>
              <a:ext cx="628698" cy="338554"/>
            </a:xfrm>
            <a:prstGeom prst="rect">
              <a:avLst/>
            </a:prstGeom>
            <a:noFill/>
          </p:spPr>
          <p:txBody>
            <a:bodyPr wrap="none" rtlCol="0">
              <a:spAutoFit/>
            </a:bodyPr>
            <a:lstStyle/>
            <a:p>
              <a:r>
                <a:rPr lang="en-US" sz="2400" b="1" baseline="-25000" dirty="0" smtClean="0">
                  <a:ln>
                    <a:solidFill>
                      <a:schemeClr val="bg1"/>
                    </a:solidFill>
                  </a:ln>
                  <a:solidFill>
                    <a:schemeClr val="accent3"/>
                  </a:solidFill>
                  <a:effectLst>
                    <a:glow rad="101600">
                      <a:schemeClr val="accent5">
                        <a:satMod val="175000"/>
                        <a:alpha val="40000"/>
                      </a:schemeClr>
                    </a:glow>
                  </a:effectLst>
                  <a:latin typeface="Aria narrow"/>
                </a:rPr>
                <a:t>Heat</a:t>
              </a:r>
              <a:endParaRPr lang="en-US" sz="2400" b="1" baseline="-25000" dirty="0">
                <a:ln>
                  <a:solidFill>
                    <a:schemeClr val="bg1"/>
                  </a:solidFill>
                </a:ln>
                <a:solidFill>
                  <a:schemeClr val="accent3"/>
                </a:solidFill>
                <a:effectLst>
                  <a:glow rad="101600">
                    <a:schemeClr val="accent5">
                      <a:satMod val="175000"/>
                      <a:alpha val="40000"/>
                    </a:schemeClr>
                  </a:glow>
                </a:effectLst>
                <a:latin typeface="Aria narrow"/>
              </a:endParaRPr>
            </a:p>
          </p:txBody>
        </p:sp>
        <p:sp>
          <p:nvSpPr>
            <p:cNvPr id="32" name="TextBox 31"/>
            <p:cNvSpPr txBox="1"/>
            <p:nvPr/>
          </p:nvSpPr>
          <p:spPr>
            <a:xfrm>
              <a:off x="6537961" y="3014832"/>
              <a:ext cx="1051560" cy="408317"/>
            </a:xfrm>
            <a:prstGeom prst="rect">
              <a:avLst/>
            </a:prstGeom>
            <a:noFill/>
            <a:effectLst>
              <a:glow rad="139700">
                <a:schemeClr val="accent2">
                  <a:satMod val="175000"/>
                  <a:alpha val="40000"/>
                </a:schemeClr>
              </a:glow>
            </a:effectLst>
          </p:spPr>
          <p:txBody>
            <a:bodyPr wrap="square" rtlCol="0">
              <a:spAutoFit/>
            </a:bodyPr>
            <a:lstStyle/>
            <a:p>
              <a:pPr algn="ctr">
                <a:lnSpc>
                  <a:spcPts val="1200"/>
                </a:lnSpc>
              </a:pPr>
              <a:r>
                <a:rPr lang="en-US" sz="1600" b="1" dirty="0" smtClean="0">
                  <a:ln>
                    <a:solidFill>
                      <a:schemeClr val="bg1"/>
                    </a:solidFill>
                  </a:ln>
                  <a:solidFill>
                    <a:schemeClr val="accent3"/>
                  </a:solidFill>
                  <a:effectLst>
                    <a:glow rad="139700">
                      <a:schemeClr val="accent5">
                        <a:satMod val="175000"/>
                        <a:alpha val="40000"/>
                      </a:schemeClr>
                    </a:glow>
                  </a:effectLst>
                  <a:latin typeface="Aria narrow"/>
                </a:rPr>
                <a:t>H</a:t>
              </a:r>
              <a:r>
                <a:rPr lang="en-US" sz="1600" b="1" baseline="-25000" dirty="0" smtClean="0">
                  <a:ln>
                    <a:solidFill>
                      <a:schemeClr val="bg1"/>
                    </a:solidFill>
                  </a:ln>
                  <a:solidFill>
                    <a:schemeClr val="accent3"/>
                  </a:solidFill>
                  <a:effectLst>
                    <a:glow rad="139700">
                      <a:schemeClr val="accent5">
                        <a:satMod val="175000"/>
                        <a:alpha val="40000"/>
                      </a:schemeClr>
                    </a:glow>
                  </a:effectLst>
                  <a:latin typeface="Aria narrow"/>
                </a:rPr>
                <a:t>2</a:t>
              </a:r>
              <a:r>
                <a:rPr lang="en-US" sz="1600" b="1" dirty="0" smtClean="0">
                  <a:ln>
                    <a:solidFill>
                      <a:schemeClr val="bg1"/>
                    </a:solidFill>
                  </a:ln>
                  <a:solidFill>
                    <a:schemeClr val="accent3"/>
                  </a:solidFill>
                  <a:effectLst>
                    <a:glow rad="139700">
                      <a:schemeClr val="accent5">
                        <a:satMod val="175000"/>
                        <a:alpha val="40000"/>
                      </a:schemeClr>
                    </a:glow>
                  </a:effectLst>
                  <a:latin typeface="Aria narrow"/>
                </a:rPr>
                <a:t>O</a:t>
              </a:r>
            </a:p>
            <a:p>
              <a:pPr algn="ctr">
                <a:lnSpc>
                  <a:spcPts val="1200"/>
                </a:lnSpc>
              </a:pPr>
              <a:r>
                <a:rPr lang="en-US" sz="2200" b="1" baseline="-25000" dirty="0" smtClean="0">
                  <a:ln>
                    <a:solidFill>
                      <a:schemeClr val="bg1"/>
                    </a:solidFill>
                  </a:ln>
                  <a:solidFill>
                    <a:schemeClr val="accent3"/>
                  </a:solidFill>
                  <a:effectLst>
                    <a:glow rad="139700">
                      <a:schemeClr val="accent5">
                        <a:satMod val="175000"/>
                        <a:alpha val="40000"/>
                      </a:schemeClr>
                    </a:glow>
                  </a:effectLst>
                  <a:latin typeface="Aria narrow"/>
                </a:rPr>
                <a:t>absorber</a:t>
              </a:r>
              <a:endParaRPr lang="en-US" sz="2200" b="1" baseline="-25000" dirty="0">
                <a:ln>
                  <a:solidFill>
                    <a:schemeClr val="bg1"/>
                  </a:solidFill>
                </a:ln>
                <a:solidFill>
                  <a:schemeClr val="accent3"/>
                </a:solidFill>
                <a:effectLst>
                  <a:glow rad="139700">
                    <a:schemeClr val="accent5">
                      <a:satMod val="175000"/>
                      <a:alpha val="40000"/>
                    </a:schemeClr>
                  </a:glow>
                </a:effectLst>
                <a:latin typeface="Aria narrow"/>
              </a:endParaRPr>
            </a:p>
          </p:txBody>
        </p:sp>
        <p:sp>
          <p:nvSpPr>
            <p:cNvPr id="33" name="TextBox 32"/>
            <p:cNvSpPr txBox="1"/>
            <p:nvPr/>
          </p:nvSpPr>
          <p:spPr>
            <a:xfrm>
              <a:off x="8054341" y="3014832"/>
              <a:ext cx="1051560" cy="408317"/>
            </a:xfrm>
            <a:prstGeom prst="rect">
              <a:avLst/>
            </a:prstGeom>
            <a:noFill/>
          </p:spPr>
          <p:txBody>
            <a:bodyPr wrap="square" rtlCol="0">
              <a:spAutoFit/>
            </a:bodyPr>
            <a:lstStyle/>
            <a:p>
              <a:pPr algn="ctr">
                <a:lnSpc>
                  <a:spcPts val="1200"/>
                </a:lnSpc>
              </a:pPr>
              <a:r>
                <a:rPr lang="en-US" sz="1600" b="1" dirty="0" smtClean="0">
                  <a:ln>
                    <a:solidFill>
                      <a:schemeClr val="bg1"/>
                    </a:solidFill>
                  </a:ln>
                  <a:solidFill>
                    <a:schemeClr val="accent3"/>
                  </a:solidFill>
                  <a:effectLst>
                    <a:glow rad="101600">
                      <a:schemeClr val="accent5">
                        <a:satMod val="175000"/>
                        <a:alpha val="40000"/>
                      </a:schemeClr>
                    </a:glow>
                  </a:effectLst>
                  <a:latin typeface="Aria narrow"/>
                </a:rPr>
                <a:t>CO</a:t>
              </a:r>
              <a:r>
                <a:rPr lang="en-US" sz="1600" b="1" baseline="-25000" dirty="0" smtClean="0">
                  <a:ln>
                    <a:solidFill>
                      <a:schemeClr val="bg1"/>
                    </a:solidFill>
                  </a:ln>
                  <a:solidFill>
                    <a:schemeClr val="accent3"/>
                  </a:solidFill>
                  <a:effectLst>
                    <a:glow rad="101600">
                      <a:schemeClr val="accent5">
                        <a:satMod val="175000"/>
                        <a:alpha val="40000"/>
                      </a:schemeClr>
                    </a:glow>
                  </a:effectLst>
                  <a:latin typeface="Aria narrow"/>
                </a:rPr>
                <a:t>2</a:t>
              </a:r>
              <a:endParaRPr lang="en-US" sz="1600" b="1" dirty="0" smtClean="0">
                <a:ln>
                  <a:solidFill>
                    <a:schemeClr val="bg1"/>
                  </a:solidFill>
                </a:ln>
                <a:solidFill>
                  <a:schemeClr val="accent3"/>
                </a:solidFill>
                <a:effectLst>
                  <a:glow rad="101600">
                    <a:schemeClr val="accent5">
                      <a:satMod val="175000"/>
                      <a:alpha val="40000"/>
                    </a:schemeClr>
                  </a:glow>
                </a:effectLst>
                <a:latin typeface="Aria narrow"/>
              </a:endParaRPr>
            </a:p>
            <a:p>
              <a:pPr algn="ctr">
                <a:lnSpc>
                  <a:spcPts val="1200"/>
                </a:lnSpc>
              </a:pPr>
              <a:r>
                <a:rPr lang="en-US" sz="2200" b="1" baseline="-25000" dirty="0" smtClean="0">
                  <a:ln>
                    <a:solidFill>
                      <a:schemeClr val="bg1"/>
                    </a:solidFill>
                  </a:ln>
                  <a:solidFill>
                    <a:schemeClr val="accent3"/>
                  </a:solidFill>
                  <a:effectLst>
                    <a:glow rad="101600">
                      <a:schemeClr val="accent5">
                        <a:satMod val="175000"/>
                        <a:alpha val="40000"/>
                      </a:schemeClr>
                    </a:glow>
                  </a:effectLst>
                  <a:latin typeface="Aria narrow"/>
                </a:rPr>
                <a:t>absorber</a:t>
              </a:r>
              <a:endParaRPr lang="en-US" sz="2200" b="1" baseline="-25000" dirty="0">
                <a:ln>
                  <a:solidFill>
                    <a:schemeClr val="bg1"/>
                  </a:solidFill>
                </a:ln>
                <a:solidFill>
                  <a:schemeClr val="accent3"/>
                </a:solidFill>
                <a:effectLst>
                  <a:glow rad="101600">
                    <a:schemeClr val="accent5">
                      <a:satMod val="175000"/>
                      <a:alpha val="40000"/>
                    </a:schemeClr>
                  </a:glow>
                </a:effectLst>
                <a:latin typeface="Aria narrow"/>
              </a:endParaRPr>
            </a:p>
          </p:txBody>
        </p:sp>
        <p:sp>
          <p:nvSpPr>
            <p:cNvPr id="34" name="TextBox 33"/>
            <p:cNvSpPr txBox="1"/>
            <p:nvPr/>
          </p:nvSpPr>
          <p:spPr>
            <a:xfrm>
              <a:off x="9677400" y="1140312"/>
              <a:ext cx="1234440" cy="246221"/>
            </a:xfrm>
            <a:prstGeom prst="rect">
              <a:avLst/>
            </a:prstGeom>
            <a:noFill/>
          </p:spPr>
          <p:txBody>
            <a:bodyPr wrap="square" rtlCol="0">
              <a:spAutoFit/>
            </a:bodyPr>
            <a:lstStyle/>
            <a:p>
              <a:pPr algn="ctr">
                <a:lnSpc>
                  <a:spcPts val="1200"/>
                </a:lnSpc>
              </a:pPr>
              <a:r>
                <a:rPr lang="en-US" sz="1500" b="1" dirty="0" smtClean="0">
                  <a:ln>
                    <a:solidFill>
                      <a:schemeClr val="bg1"/>
                    </a:solidFill>
                  </a:ln>
                  <a:solidFill>
                    <a:schemeClr val="accent3"/>
                  </a:solidFill>
                  <a:effectLst>
                    <a:glow rad="101600">
                      <a:schemeClr val="accent5">
                        <a:satMod val="175000"/>
                        <a:alpha val="40000"/>
                      </a:schemeClr>
                    </a:glow>
                  </a:effectLst>
                  <a:latin typeface="Aria narrow"/>
                </a:rPr>
                <a:t>Unused</a:t>
              </a:r>
              <a:r>
                <a:rPr lang="en-US" sz="1400" b="1" dirty="0" smtClean="0">
                  <a:ln>
                    <a:solidFill>
                      <a:schemeClr val="bg1"/>
                    </a:solidFill>
                  </a:ln>
                  <a:solidFill>
                    <a:schemeClr val="accent3"/>
                  </a:solidFill>
                  <a:effectLst>
                    <a:glow rad="101600">
                      <a:schemeClr val="accent5">
                        <a:satMod val="175000"/>
                        <a:alpha val="40000"/>
                      </a:schemeClr>
                    </a:glow>
                  </a:effectLst>
                  <a:latin typeface="Aria narrow"/>
                </a:rPr>
                <a:t> </a:t>
              </a:r>
              <a:r>
                <a:rPr lang="en-US" sz="1600" b="1" dirty="0" err="1" smtClean="0">
                  <a:ln>
                    <a:solidFill>
                      <a:schemeClr val="bg1"/>
                    </a:solidFill>
                  </a:ln>
                  <a:solidFill>
                    <a:schemeClr val="accent3"/>
                  </a:solidFill>
                  <a:effectLst>
                    <a:glow rad="101600">
                      <a:schemeClr val="accent5">
                        <a:satMod val="175000"/>
                        <a:alpha val="40000"/>
                      </a:schemeClr>
                    </a:glow>
                  </a:effectLst>
                  <a:latin typeface="Aria narrow"/>
                </a:rPr>
                <a:t>O</a:t>
              </a:r>
              <a:r>
                <a:rPr lang="en-US" sz="1600" b="1" baseline="-25000" dirty="0" err="1" smtClean="0">
                  <a:ln>
                    <a:solidFill>
                      <a:schemeClr val="bg1"/>
                    </a:solidFill>
                  </a:ln>
                  <a:solidFill>
                    <a:schemeClr val="accent3"/>
                  </a:solidFill>
                  <a:effectLst>
                    <a:glow rad="101600">
                      <a:schemeClr val="accent5">
                        <a:satMod val="175000"/>
                        <a:alpha val="40000"/>
                      </a:schemeClr>
                    </a:glow>
                  </a:effectLst>
                  <a:latin typeface="Aria narrow"/>
                </a:rPr>
                <a:t>2</a:t>
              </a:r>
              <a:endParaRPr lang="en-US" sz="1600" b="1" baseline="-25000" dirty="0" smtClean="0">
                <a:ln>
                  <a:solidFill>
                    <a:schemeClr val="bg1"/>
                  </a:solidFill>
                </a:ln>
                <a:solidFill>
                  <a:schemeClr val="accent3"/>
                </a:solidFill>
                <a:effectLst>
                  <a:glow rad="101600">
                    <a:schemeClr val="accent5">
                      <a:satMod val="175000"/>
                      <a:alpha val="40000"/>
                    </a:schemeClr>
                  </a:glow>
                </a:effectLst>
                <a:latin typeface="Aria narrow"/>
              </a:endParaRPr>
            </a:p>
          </p:txBody>
        </p:sp>
      </p:grpSp>
      <p:sp>
        <p:nvSpPr>
          <p:cNvPr id="36" name="Text Box 23"/>
          <p:cNvSpPr txBox="1">
            <a:spLocks noChangeArrowheads="1"/>
          </p:cNvSpPr>
          <p:nvPr/>
        </p:nvSpPr>
        <p:spPr bwMode="auto">
          <a:xfrm>
            <a:off x="8759322" y="3732886"/>
            <a:ext cx="2792752" cy="52322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6.0 g C = 0.5 mol C</a:t>
            </a:r>
          </a:p>
        </p:txBody>
      </p:sp>
      <p:sp>
        <p:nvSpPr>
          <p:cNvPr id="37" name="Text Box 24"/>
          <p:cNvSpPr txBox="1">
            <a:spLocks noChangeArrowheads="1"/>
          </p:cNvSpPr>
          <p:nvPr/>
        </p:nvSpPr>
        <p:spPr bwMode="auto">
          <a:xfrm>
            <a:off x="8759322" y="4337724"/>
            <a:ext cx="2792752" cy="52322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1.5 g H = 1.5 mol H</a:t>
            </a:r>
          </a:p>
        </p:txBody>
      </p:sp>
      <p:sp>
        <p:nvSpPr>
          <p:cNvPr id="38" name="Text Box 25"/>
          <p:cNvSpPr txBox="1">
            <a:spLocks noChangeArrowheads="1"/>
          </p:cNvSpPr>
          <p:nvPr/>
        </p:nvSpPr>
        <p:spPr bwMode="auto">
          <a:xfrm>
            <a:off x="8746392" y="4936211"/>
            <a:ext cx="2988319" cy="523220"/>
          </a:xfrm>
          <a:prstGeom prst="rect">
            <a:avLst/>
          </a:prstGeom>
          <a:noFill/>
          <a:ln w="9525">
            <a:noFill/>
            <a:miter lim="800000"/>
            <a:headEnd/>
            <a:tailEnd/>
          </a:ln>
        </p:spPr>
        <p:txBody>
          <a:bodyPr wrap="none">
            <a:spAutoFit/>
          </a:bodyPr>
          <a:lstStyle/>
          <a:p>
            <a:r>
              <a:rPr lang="en-US" sz="2800" b="1" dirty="0">
                <a:solidFill>
                  <a:schemeClr val="accent3">
                    <a:lumMod val="40000"/>
                    <a:lumOff val="60000"/>
                  </a:schemeClr>
                </a:solidFill>
                <a:latin typeface="Arial Narrow" pitchFamily="34" charset="0"/>
              </a:rPr>
              <a:t>4.0 g O = 0.25 mol O</a:t>
            </a:r>
          </a:p>
        </p:txBody>
      </p:sp>
      <p:sp>
        <p:nvSpPr>
          <p:cNvPr id="39" name="Text Box 22"/>
          <p:cNvSpPr txBox="1">
            <a:spLocks noChangeArrowheads="1"/>
          </p:cNvSpPr>
          <p:nvPr/>
        </p:nvSpPr>
        <p:spPr bwMode="auto">
          <a:xfrm>
            <a:off x="728296" y="3291911"/>
            <a:ext cx="2940100" cy="523220"/>
          </a:xfrm>
          <a:prstGeom prst="rect">
            <a:avLst/>
          </a:prstGeom>
          <a:noFill/>
          <a:ln w="9525">
            <a:noFill/>
            <a:miter lim="800000"/>
            <a:headEnd/>
            <a:tailEnd/>
          </a:ln>
        </p:spPr>
        <p:txBody>
          <a:bodyPr wrap="none">
            <a:spAutoFit/>
          </a:bodyPr>
          <a:lstStyle/>
          <a:p>
            <a:pPr>
              <a:buClr>
                <a:srgbClr val="C00000"/>
              </a:buClr>
              <a:buFont typeface="Wingdings" pitchFamily="2" charset="2"/>
              <a:buChar char="v"/>
            </a:pPr>
            <a:r>
              <a:rPr lang="en-US" sz="2800" b="1" dirty="0" smtClean="0">
                <a:solidFill>
                  <a:schemeClr val="accent3">
                    <a:lumMod val="40000"/>
                    <a:lumOff val="60000"/>
                  </a:schemeClr>
                </a:solidFill>
                <a:latin typeface="Arial Narrow" pitchFamily="34" charset="0"/>
              </a:rPr>
              <a:t>  11.5 g of sample</a:t>
            </a:r>
            <a:endParaRPr lang="en-US" sz="2800" b="1" dirty="0">
              <a:solidFill>
                <a:schemeClr val="accent3">
                  <a:lumMod val="40000"/>
                  <a:lumOff val="60000"/>
                </a:schemeClr>
              </a:solidFill>
              <a:latin typeface="Arial Narrow"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2</a:t>
            </a:fld>
            <a:endParaRPr lang="en-US"/>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Outline</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5447645"/>
          </a:xfrm>
          <a:prstGeom prst="rect">
            <a:avLst/>
          </a:prstGeom>
        </p:spPr>
        <p:txBody>
          <a:bodyPr wrap="square">
            <a:spAutoFit/>
          </a:bodyPr>
          <a:lstStyle/>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Atomic mass</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Avogadro’s number</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Molar mass</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Molecular mass</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The </a:t>
            </a:r>
            <a:r>
              <a:rPr lang="en-US" sz="3200" b="1" smtClean="0">
                <a:solidFill>
                  <a:schemeClr val="accent3">
                    <a:lumMod val="40000"/>
                    <a:lumOff val="60000"/>
                  </a:schemeClr>
                </a:solidFill>
                <a:latin typeface="Arial Narrow" pitchFamily="34" charset="0"/>
              </a:rPr>
              <a:t>Mass Spectrometer</a:t>
            </a:r>
            <a:endParaRPr lang="en-US" sz="3200" b="1" dirty="0" smtClean="0">
              <a:solidFill>
                <a:schemeClr val="accent3">
                  <a:lumMod val="40000"/>
                  <a:lumOff val="60000"/>
                </a:schemeClr>
              </a:solidFill>
              <a:latin typeface="Arial Narrow" pitchFamily="34" charset="0"/>
            </a:endParaRP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Percent composition of compounds</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Molecular and empirical formulas</a:t>
            </a: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Chemical reaction and equation</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Amounts of reactants and products</a:t>
            </a:r>
            <a:endParaRPr lang="en-US" sz="3200" b="1" dirty="0" smtClean="0">
              <a:solidFill>
                <a:schemeClr val="accent3">
                  <a:lumMod val="40000"/>
                  <a:lumOff val="60000"/>
                </a:schemeClr>
              </a:solidFill>
              <a:latin typeface="Arial Narrow" pitchFamily="34" charset="0"/>
            </a:endParaRPr>
          </a:p>
          <a:p>
            <a:pPr marL="363538" marR="36576" lvl="0" indent="80963">
              <a:buClr>
                <a:srgbClr val="C00000"/>
              </a:buClr>
              <a:buSzPct val="80000"/>
              <a:buFont typeface="Wingdings" pitchFamily="2" charset="2"/>
              <a:buChar char="v"/>
            </a:pPr>
            <a:r>
              <a:rPr lang="en-US" sz="3200" b="1" dirty="0" smtClean="0">
                <a:solidFill>
                  <a:schemeClr val="accent3">
                    <a:lumMod val="40000"/>
                    <a:lumOff val="60000"/>
                  </a:schemeClr>
                </a:solidFill>
                <a:latin typeface="Arial Narrow" pitchFamily="34" charset="0"/>
              </a:rPr>
              <a:t>  Limiting reagents and reaction yield</a:t>
            </a:r>
          </a:p>
          <a:p>
            <a:pPr marL="806450" marR="36576" lvl="0" indent="-806450" algn="ctr">
              <a:buClr>
                <a:srgbClr val="FF388C"/>
              </a:buClr>
              <a:buSzPct val="80000"/>
            </a:pPr>
            <a:endParaRPr lang="en-US" sz="2800" b="1" dirty="0" smtClean="0">
              <a:solidFill>
                <a:schemeClr val="accent6">
                  <a:lumMod val="50000"/>
                </a:schemeClr>
              </a:solidFill>
            </a:endParaRPr>
          </a:p>
        </p:txBody>
      </p:sp>
      <p:pic>
        <p:nvPicPr>
          <p:cNvPr id="11" name="Picture 10" descr="1998372_orig.jpg"/>
          <p:cNvPicPr>
            <a:picLocks noChangeAspect="1"/>
          </p:cNvPicPr>
          <p:nvPr/>
        </p:nvPicPr>
        <p:blipFill>
          <a:blip r:embed="rId2"/>
          <a:stretch>
            <a:fillRect/>
          </a:stretch>
        </p:blipFill>
        <p:spPr>
          <a:xfrm>
            <a:off x="7304894" y="4139454"/>
            <a:ext cx="2713166" cy="1811038"/>
          </a:xfrm>
          <a:prstGeom prst="rect">
            <a:avLst/>
          </a:prstGeom>
        </p:spPr>
      </p:pic>
      <p:pic>
        <p:nvPicPr>
          <p:cNvPr id="10" name="Picture 9" descr="images.jpg"/>
          <p:cNvPicPr>
            <a:picLocks noChangeAspect="1"/>
          </p:cNvPicPr>
          <p:nvPr/>
        </p:nvPicPr>
        <p:blipFill>
          <a:blip r:embed="rId3"/>
          <a:stretch>
            <a:fillRect/>
          </a:stretch>
        </p:blipFill>
        <p:spPr>
          <a:xfrm>
            <a:off x="8923524" y="2263812"/>
            <a:ext cx="2627500" cy="19680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mph" presetSubtype="3" nodeType="clickEffect">
                                  <p:stCondLst>
                                    <p:cond delay="0"/>
                                  </p:stCondLst>
                                  <p:childTnLst>
                                    <p:set>
                                      <p:cBhvr override="childStyle">
                                        <p:cTn id="6" dur="indefinite"/>
                                        <p:tgtEl>
                                          <p:spTgt spid="9">
                                            <p:txEl>
                                              <p:pRg st="0" end="0"/>
                                            </p:txEl>
                                          </p:spTgt>
                                        </p:tgtEl>
                                        <p:attrNameLst>
                                          <p:attrName>style.fontStyle</p:attrName>
                                        </p:attrNameLst>
                                      </p:cBhvr>
                                      <p:to>
                                        <p:strVal val="italic"/>
                                      </p:to>
                                    </p:set>
                                    <p:set>
                                      <p:cBhvr override="childStyle">
                                        <p:cTn id="7" dur="indefinite"/>
                                        <p:tgtEl>
                                          <p:spTgt spid="9">
                                            <p:txEl>
                                              <p:pRg st="0" end="0"/>
                                            </p:txEl>
                                          </p:spTgt>
                                        </p:tgtEl>
                                        <p:attrNameLst>
                                          <p:attrName>style.fontWeight</p:attrName>
                                        </p:attrNameLst>
                                      </p:cBhvr>
                                      <p:to>
                                        <p:strVal val="bold"/>
                                      </p:to>
                                    </p:set>
                                    <p:set>
                                      <p:cBhvr override="childStyle">
                                        <p:cTn id="8" dur="indefinite"/>
                                        <p:tgtEl>
                                          <p:spTgt spid="9">
                                            <p:txEl>
                                              <p:pRg st="0" end="0"/>
                                            </p:txEl>
                                          </p:spTgt>
                                        </p:tgtEl>
                                        <p:attrNameLst>
                                          <p:attrName>style.textDecorationUnderline</p:attrName>
                                        </p:attrNameLst>
                                      </p:cBhvr>
                                      <p:to>
                                        <p:strVal val="false"/>
                                      </p:to>
                                    </p:set>
                                  </p:childTnLst>
                                </p:cTn>
                              </p:par>
                              <p:par>
                                <p:cTn id="9" presetID="5" presetClass="emph" presetSubtype="3" nodeType="withEffect">
                                  <p:stCondLst>
                                    <p:cond delay="0"/>
                                  </p:stCondLst>
                                  <p:childTnLst>
                                    <p:set>
                                      <p:cBhvr override="childStyle">
                                        <p:cTn id="10" dur="indefinite"/>
                                        <p:tgtEl>
                                          <p:spTgt spid="9">
                                            <p:txEl>
                                              <p:pRg st="1" end="1"/>
                                            </p:txEl>
                                          </p:spTgt>
                                        </p:tgtEl>
                                        <p:attrNameLst>
                                          <p:attrName>style.fontStyle</p:attrName>
                                        </p:attrNameLst>
                                      </p:cBhvr>
                                      <p:to>
                                        <p:strVal val="italic"/>
                                      </p:to>
                                    </p:set>
                                    <p:set>
                                      <p:cBhvr override="childStyle">
                                        <p:cTn id="11" dur="indefinite"/>
                                        <p:tgtEl>
                                          <p:spTgt spid="9">
                                            <p:txEl>
                                              <p:pRg st="1" end="1"/>
                                            </p:txEl>
                                          </p:spTgt>
                                        </p:tgtEl>
                                        <p:attrNameLst>
                                          <p:attrName>style.fontWeight</p:attrName>
                                        </p:attrNameLst>
                                      </p:cBhvr>
                                      <p:to>
                                        <p:strVal val="bold"/>
                                      </p:to>
                                    </p:set>
                                    <p:set>
                                      <p:cBhvr override="childStyle">
                                        <p:cTn id="12" dur="indefinite"/>
                                        <p:tgtEl>
                                          <p:spTgt spid="9">
                                            <p:txEl>
                                              <p:pRg st="1" end="1"/>
                                            </p:txEl>
                                          </p:spTgt>
                                        </p:tgtEl>
                                        <p:attrNameLst>
                                          <p:attrName>style.textDecorationUnderline</p:attrName>
                                        </p:attrNameLst>
                                      </p:cBhvr>
                                      <p:to>
                                        <p:strVal val="false"/>
                                      </p:to>
                                    </p:set>
                                  </p:childTnLst>
                                </p:cTn>
                              </p:par>
                              <p:par>
                                <p:cTn id="13" presetID="5" presetClass="emph" presetSubtype="3" nodeType="withEffect">
                                  <p:stCondLst>
                                    <p:cond delay="0"/>
                                  </p:stCondLst>
                                  <p:childTnLst>
                                    <p:set>
                                      <p:cBhvr override="childStyle">
                                        <p:cTn id="14" dur="indefinite"/>
                                        <p:tgtEl>
                                          <p:spTgt spid="9">
                                            <p:txEl>
                                              <p:pRg st="2" end="2"/>
                                            </p:txEl>
                                          </p:spTgt>
                                        </p:tgtEl>
                                        <p:attrNameLst>
                                          <p:attrName>style.fontStyle</p:attrName>
                                        </p:attrNameLst>
                                      </p:cBhvr>
                                      <p:to>
                                        <p:strVal val="italic"/>
                                      </p:to>
                                    </p:set>
                                    <p:set>
                                      <p:cBhvr override="childStyle">
                                        <p:cTn id="15" dur="indefinite"/>
                                        <p:tgtEl>
                                          <p:spTgt spid="9">
                                            <p:txEl>
                                              <p:pRg st="2" end="2"/>
                                            </p:txEl>
                                          </p:spTgt>
                                        </p:tgtEl>
                                        <p:attrNameLst>
                                          <p:attrName>style.fontWeight</p:attrName>
                                        </p:attrNameLst>
                                      </p:cBhvr>
                                      <p:to>
                                        <p:strVal val="bold"/>
                                      </p:to>
                                    </p:set>
                                    <p:set>
                                      <p:cBhvr override="childStyle">
                                        <p:cTn id="16" dur="indefinite"/>
                                        <p:tgtEl>
                                          <p:spTgt spid="9">
                                            <p:txEl>
                                              <p:pRg st="2" end="2"/>
                                            </p:txEl>
                                          </p:spTgt>
                                        </p:tgtEl>
                                        <p:attrNameLst>
                                          <p:attrName>style.textDecorationUnderline</p:attrName>
                                        </p:attrNameLst>
                                      </p:cBhvr>
                                      <p:to>
                                        <p:strVal val="false"/>
                                      </p:to>
                                    </p:set>
                                  </p:childTnLst>
                                </p:cTn>
                              </p:par>
                              <p:par>
                                <p:cTn id="17" presetID="5" presetClass="emph" presetSubtype="3" nodeType="withEffect">
                                  <p:stCondLst>
                                    <p:cond delay="0"/>
                                  </p:stCondLst>
                                  <p:childTnLst>
                                    <p:set>
                                      <p:cBhvr override="childStyle">
                                        <p:cTn id="18" dur="indefinite"/>
                                        <p:tgtEl>
                                          <p:spTgt spid="9">
                                            <p:txEl>
                                              <p:pRg st="3" end="3"/>
                                            </p:txEl>
                                          </p:spTgt>
                                        </p:tgtEl>
                                        <p:attrNameLst>
                                          <p:attrName>style.fontStyle</p:attrName>
                                        </p:attrNameLst>
                                      </p:cBhvr>
                                      <p:to>
                                        <p:strVal val="italic"/>
                                      </p:to>
                                    </p:set>
                                    <p:set>
                                      <p:cBhvr override="childStyle">
                                        <p:cTn id="19" dur="indefinite"/>
                                        <p:tgtEl>
                                          <p:spTgt spid="9">
                                            <p:txEl>
                                              <p:pRg st="3" end="3"/>
                                            </p:txEl>
                                          </p:spTgt>
                                        </p:tgtEl>
                                        <p:attrNameLst>
                                          <p:attrName>style.fontWeight</p:attrName>
                                        </p:attrNameLst>
                                      </p:cBhvr>
                                      <p:to>
                                        <p:strVal val="bold"/>
                                      </p:to>
                                    </p:set>
                                    <p:set>
                                      <p:cBhvr override="childStyle">
                                        <p:cTn id="20" dur="indefinite"/>
                                        <p:tgtEl>
                                          <p:spTgt spid="9">
                                            <p:txEl>
                                              <p:pRg st="3" end="3"/>
                                            </p:txEl>
                                          </p:spTgt>
                                        </p:tgtEl>
                                        <p:attrNameLst>
                                          <p:attrName>style.textDecorationUnderline</p:attrName>
                                        </p:attrNameLst>
                                      </p:cBhvr>
                                      <p:to>
                                        <p:strVal val="false"/>
                                      </p:to>
                                    </p:set>
                                  </p:childTnLst>
                                </p:cTn>
                              </p:par>
                              <p:par>
                                <p:cTn id="21" presetID="5" presetClass="emph" presetSubtype="3" nodeType="withEffect">
                                  <p:stCondLst>
                                    <p:cond delay="0"/>
                                  </p:stCondLst>
                                  <p:childTnLst>
                                    <p:set>
                                      <p:cBhvr override="childStyle">
                                        <p:cTn id="22" dur="indefinite"/>
                                        <p:tgtEl>
                                          <p:spTgt spid="9">
                                            <p:txEl>
                                              <p:pRg st="4" end="4"/>
                                            </p:txEl>
                                          </p:spTgt>
                                        </p:tgtEl>
                                        <p:attrNameLst>
                                          <p:attrName>style.fontStyle</p:attrName>
                                        </p:attrNameLst>
                                      </p:cBhvr>
                                      <p:to>
                                        <p:strVal val="italic"/>
                                      </p:to>
                                    </p:set>
                                    <p:set>
                                      <p:cBhvr override="childStyle">
                                        <p:cTn id="23" dur="indefinite"/>
                                        <p:tgtEl>
                                          <p:spTgt spid="9">
                                            <p:txEl>
                                              <p:pRg st="4" end="4"/>
                                            </p:txEl>
                                          </p:spTgt>
                                        </p:tgtEl>
                                        <p:attrNameLst>
                                          <p:attrName>style.fontWeight</p:attrName>
                                        </p:attrNameLst>
                                      </p:cBhvr>
                                      <p:to>
                                        <p:strVal val="bold"/>
                                      </p:to>
                                    </p:set>
                                    <p:set>
                                      <p:cBhvr override="childStyle">
                                        <p:cTn id="24" dur="indefinite"/>
                                        <p:tgtEl>
                                          <p:spTgt spid="9">
                                            <p:txEl>
                                              <p:pRg st="4" end="4"/>
                                            </p:txEl>
                                          </p:spTgt>
                                        </p:tgtEl>
                                        <p:attrNameLst>
                                          <p:attrName>style.textDecorationUnderline</p:attrName>
                                        </p:attrNameLst>
                                      </p:cBhvr>
                                      <p:to>
                                        <p:strVal val="false"/>
                                      </p:to>
                                    </p:set>
                                  </p:childTnLst>
                                </p:cTn>
                              </p:par>
                              <p:par>
                                <p:cTn id="25" presetID="5" presetClass="emph" presetSubtype="3" nodeType="withEffect">
                                  <p:stCondLst>
                                    <p:cond delay="0"/>
                                  </p:stCondLst>
                                  <p:childTnLst>
                                    <p:set>
                                      <p:cBhvr override="childStyle">
                                        <p:cTn id="26" dur="indefinite"/>
                                        <p:tgtEl>
                                          <p:spTgt spid="9">
                                            <p:txEl>
                                              <p:pRg st="5" end="5"/>
                                            </p:txEl>
                                          </p:spTgt>
                                        </p:tgtEl>
                                        <p:attrNameLst>
                                          <p:attrName>style.fontStyle</p:attrName>
                                        </p:attrNameLst>
                                      </p:cBhvr>
                                      <p:to>
                                        <p:strVal val="italic"/>
                                      </p:to>
                                    </p:set>
                                    <p:set>
                                      <p:cBhvr override="childStyle">
                                        <p:cTn id="27" dur="indefinite"/>
                                        <p:tgtEl>
                                          <p:spTgt spid="9">
                                            <p:txEl>
                                              <p:pRg st="5" end="5"/>
                                            </p:txEl>
                                          </p:spTgt>
                                        </p:tgtEl>
                                        <p:attrNameLst>
                                          <p:attrName>style.fontWeight</p:attrName>
                                        </p:attrNameLst>
                                      </p:cBhvr>
                                      <p:to>
                                        <p:strVal val="bold"/>
                                      </p:to>
                                    </p:set>
                                    <p:set>
                                      <p:cBhvr override="childStyle">
                                        <p:cTn id="28" dur="indefinite"/>
                                        <p:tgtEl>
                                          <p:spTgt spid="9">
                                            <p:txEl>
                                              <p:pRg st="5" end="5"/>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2116" y="16102"/>
            <a:ext cx="12189883" cy="830997"/>
          </a:xfrm>
          <a:prstGeom prst="rect">
            <a:avLst/>
          </a:prstGeom>
          <a:noFill/>
          <a:ln w="9525">
            <a:noFill/>
            <a:miter lim="800000"/>
            <a:headEnd/>
            <a:tailEnd/>
          </a:ln>
        </p:spPr>
        <p:txBody>
          <a:bodyPr wrap="square">
            <a:spAutoFit/>
          </a:bodyPr>
          <a:lstStyle/>
          <a:p>
            <a:pPr algn="ctr"/>
            <a:r>
              <a:rPr lang="en-US" sz="4800" b="1" cap="all" dirty="0" smtClean="0">
                <a:ln>
                  <a:solidFill>
                    <a:srgbClr val="666666"/>
                  </a:solidFill>
                </a:ln>
                <a:solidFill>
                  <a:srgbClr val="FFC000"/>
                </a:solidFill>
                <a:latin typeface="Arial Narrow" pitchFamily="34" charset="0"/>
              </a:rPr>
              <a:t>Determination of Molecular </a:t>
            </a:r>
            <a:r>
              <a:rPr lang="en-US" sz="4800" b="1" cap="all" dirty="0">
                <a:ln>
                  <a:solidFill>
                    <a:srgbClr val="666666"/>
                  </a:solidFill>
                </a:ln>
                <a:solidFill>
                  <a:srgbClr val="FFC000"/>
                </a:solidFill>
                <a:latin typeface="Arial Narrow" pitchFamily="34" charset="0"/>
              </a:rPr>
              <a:t>Formulas</a:t>
            </a:r>
          </a:p>
        </p:txBody>
      </p:sp>
      <p:grpSp>
        <p:nvGrpSpPr>
          <p:cNvPr id="6" name="Group 5"/>
          <p:cNvGrpSpPr/>
          <p:nvPr/>
        </p:nvGrpSpPr>
        <p:grpSpPr>
          <a:xfrm>
            <a:off x="4296229" y="1132202"/>
            <a:ext cx="4330708" cy="5682256"/>
            <a:chOff x="-1493156" y="899886"/>
            <a:chExt cx="4330708" cy="5682256"/>
          </a:xfrm>
        </p:grpSpPr>
        <p:sp>
          <p:nvSpPr>
            <p:cNvPr id="7" name="Rectangle 6"/>
            <p:cNvSpPr/>
            <p:nvPr/>
          </p:nvSpPr>
          <p:spPr>
            <a:xfrm>
              <a:off x="-1493156" y="899886"/>
              <a:ext cx="4323442"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Calculate empirical molar mass</a:t>
              </a:r>
              <a:endParaRPr lang="en-US" sz="2400" b="1" dirty="0">
                <a:solidFill>
                  <a:srgbClr val="C00000"/>
                </a:solidFill>
                <a:latin typeface="Arial Narrow" pitchFamily="34" charset="0"/>
              </a:endParaRPr>
            </a:p>
          </p:txBody>
        </p:sp>
        <p:sp>
          <p:nvSpPr>
            <p:cNvPr id="8" name="Rectangle 7"/>
            <p:cNvSpPr/>
            <p:nvPr/>
          </p:nvSpPr>
          <p:spPr>
            <a:xfrm>
              <a:off x="-1449614" y="2518200"/>
              <a:ext cx="4272646"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Molar mass is known</a:t>
              </a:r>
              <a:endParaRPr lang="en-US" sz="2400" b="1" dirty="0">
                <a:solidFill>
                  <a:srgbClr val="C00000"/>
                </a:solidFill>
                <a:latin typeface="Arial Narrow" pitchFamily="34" charset="0"/>
              </a:endParaRPr>
            </a:p>
          </p:txBody>
        </p:sp>
        <p:sp>
          <p:nvSpPr>
            <p:cNvPr id="9" name="Rectangle 8"/>
            <p:cNvSpPr/>
            <p:nvPr/>
          </p:nvSpPr>
          <p:spPr>
            <a:xfrm>
              <a:off x="-1406071" y="4136514"/>
              <a:ext cx="4236363"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Divide molar mass by empirical molar  mass</a:t>
              </a:r>
              <a:endParaRPr lang="en-US" sz="2400" b="1" dirty="0">
                <a:solidFill>
                  <a:srgbClr val="C00000"/>
                </a:solidFill>
                <a:latin typeface="Arial Narrow" pitchFamily="34" charset="0"/>
              </a:endParaRPr>
            </a:p>
          </p:txBody>
        </p:sp>
        <p:sp>
          <p:nvSpPr>
            <p:cNvPr id="10" name="Rectangle 9"/>
            <p:cNvSpPr/>
            <p:nvPr/>
          </p:nvSpPr>
          <p:spPr>
            <a:xfrm>
              <a:off x="-1449614" y="5740314"/>
              <a:ext cx="4287166" cy="841828"/>
            </a:xfrm>
            <a:prstGeom prst="rect">
              <a:avLst/>
            </a:prstGeom>
            <a:solidFill>
              <a:schemeClr val="accent3">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C00000"/>
                  </a:solidFill>
                  <a:latin typeface="Arial Narrow" pitchFamily="34" charset="0"/>
                </a:rPr>
                <a:t>Multiply the subscripts of empirical formula with the result</a:t>
              </a:r>
              <a:endParaRPr lang="en-US" sz="2400" b="1" dirty="0">
                <a:solidFill>
                  <a:srgbClr val="C00000"/>
                </a:solidFill>
                <a:latin typeface="Arial Narrow" pitchFamily="34" charset="0"/>
              </a:endParaRPr>
            </a:p>
          </p:txBody>
        </p:sp>
        <p:cxnSp>
          <p:nvCxnSpPr>
            <p:cNvPr id="11" name="Straight Arrow Connector 10"/>
            <p:cNvCxnSpPr>
              <a:stCxn id="7" idx="2"/>
              <a:endCxn id="8" idx="0"/>
            </p:cNvCxnSpPr>
            <p:nvPr/>
          </p:nvCxnSpPr>
          <p:spPr>
            <a:xfrm rot="16200000" flipH="1">
              <a:off x="289394" y="2120885"/>
              <a:ext cx="776486" cy="181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303024" y="37646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5400000">
              <a:off x="288510" y="5339430"/>
              <a:ext cx="776486" cy="725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5500" y="5158014"/>
              <a:ext cx="2008883" cy="369332"/>
            </a:xfrm>
            <a:prstGeom prst="rect">
              <a:avLst/>
            </a:prstGeom>
            <a:noFill/>
          </p:spPr>
          <p:txBody>
            <a:bodyPr wrap="none" rtlCol="0">
              <a:spAutoFit/>
            </a:bodyPr>
            <a:lstStyle/>
            <a:p>
              <a:r>
                <a:rPr lang="en-US" b="1" dirty="0" smtClean="0">
                  <a:solidFill>
                    <a:schemeClr val="accent3">
                      <a:lumMod val="40000"/>
                      <a:lumOff val="60000"/>
                    </a:schemeClr>
                  </a:solidFill>
                  <a:latin typeface="Arial Narrow" pitchFamily="34" charset="0"/>
                </a:rPr>
                <a:t>It is a simple integer</a:t>
              </a:r>
            </a:p>
          </p:txBody>
        </p:sp>
      </p:grpSp>
      <p:sp>
        <p:nvSpPr>
          <p:cNvPr id="23" name="TextBox 22"/>
          <p:cNvSpPr txBox="1"/>
          <p:nvPr/>
        </p:nvSpPr>
        <p:spPr>
          <a:xfrm>
            <a:off x="879931" y="967100"/>
            <a:ext cx="2925801" cy="584775"/>
          </a:xfrm>
          <a:prstGeom prst="rect">
            <a:avLst/>
          </a:prstGeom>
          <a:noFill/>
        </p:spPr>
        <p:txBody>
          <a:bodyPr wrap="none" rtlCol="0">
            <a:spAutoFit/>
          </a:bodyPr>
          <a:lstStyle/>
          <a:p>
            <a:pPr>
              <a:buClr>
                <a:srgbClr val="C00000"/>
              </a:buClr>
              <a:buFont typeface="Wingdings" pitchFamily="2" charset="2"/>
              <a:buChar char="v"/>
            </a:pPr>
            <a:r>
              <a:rPr lang="en-US" sz="3200" b="1" dirty="0" smtClean="0">
                <a:solidFill>
                  <a:schemeClr val="accent3">
                    <a:lumMod val="40000"/>
                    <a:lumOff val="60000"/>
                  </a:schemeClr>
                </a:solidFill>
                <a:latin typeface="Arial Narrow" pitchFamily="34" charset="0"/>
              </a:rPr>
              <a:t> The steps are:</a:t>
            </a:r>
            <a:endParaRPr lang="en-US" sz="3200" b="1" dirty="0">
              <a:solidFill>
                <a:schemeClr val="accent3">
                  <a:lumMod val="40000"/>
                  <a:lumOff val="60000"/>
                </a:schemeClr>
              </a:solidFill>
              <a:latin typeface="Arial Narrow"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041016"/>
            <a:ext cx="11868150" cy="3046988"/>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Hydrogen per oxide has an empirical formula of HO. What is the molecular formula?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Given the molar mass of hydrogen per oxide is </a:t>
            </a:r>
            <a:r>
              <a:rPr lang="en-SG" sz="3200" b="1" dirty="0" err="1" smtClean="0">
                <a:solidFill>
                  <a:schemeClr val="accent3">
                    <a:lumMod val="40000"/>
                    <a:lumOff val="60000"/>
                  </a:schemeClr>
                </a:solidFill>
                <a:latin typeface="Arial Narrow" pitchFamily="34" charset="0"/>
              </a:rPr>
              <a:t>32.02g</a:t>
            </a:r>
            <a:r>
              <a:rPr lang="en-SG" sz="3200" b="1" dirty="0" smtClean="0">
                <a:solidFill>
                  <a:schemeClr val="accent3">
                    <a:lumMod val="40000"/>
                    <a:lumOff val="60000"/>
                  </a:schemeClr>
                </a:solidFill>
                <a:latin typeface="Arial Narrow" pitchFamily="34" charset="0"/>
              </a:rPr>
              <a:t>.</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Empirical molar mass of HO= (1.008+16)g</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 17.008 g</a:t>
            </a:r>
            <a:endParaRPr lang="en-US" sz="3200" b="1" dirty="0" smtClean="0">
              <a:solidFill>
                <a:schemeClr val="accent3">
                  <a:lumMod val="40000"/>
                  <a:lumOff val="60000"/>
                </a:schemeClr>
              </a:solidFill>
              <a:latin typeface="Arial Narrow" pitchFamily="34" charset="0"/>
            </a:endParaRPr>
          </a:p>
        </p:txBody>
      </p:sp>
      <p:grpSp>
        <p:nvGrpSpPr>
          <p:cNvPr id="22" name="Group 21"/>
          <p:cNvGrpSpPr/>
          <p:nvPr/>
        </p:nvGrpSpPr>
        <p:grpSpPr>
          <a:xfrm>
            <a:off x="1538524" y="4191006"/>
            <a:ext cx="9042400" cy="1967265"/>
            <a:chOff x="2743186" y="4495800"/>
            <a:chExt cx="9042400" cy="1967265"/>
          </a:xfrm>
          <a:noFill/>
        </p:grpSpPr>
        <p:cxnSp>
          <p:nvCxnSpPr>
            <p:cNvPr id="5" name="Straight Connector 4"/>
            <p:cNvCxnSpPr/>
            <p:nvPr/>
          </p:nvCxnSpPr>
          <p:spPr>
            <a:xfrm>
              <a:off x="3352800" y="4953000"/>
              <a:ext cx="3454400" cy="1588"/>
            </a:xfrm>
            <a:prstGeom prst="line">
              <a:avLst/>
            </a:prstGeom>
            <a:grpFill/>
            <a:ln>
              <a:noFill/>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3467195" y="4495801"/>
              <a:ext cx="2037737" cy="584775"/>
            </a:xfrm>
            <a:prstGeom prst="rect">
              <a:avLst/>
            </a:prstGeom>
            <a:grpFill/>
            <a:ln>
              <a:noFill/>
            </a:ln>
          </p:spPr>
          <p:txBody>
            <a:bodyPr wrap="none" rtlCol="0">
              <a:spAutoFit/>
            </a:bodyPr>
            <a:lstStyle/>
            <a:p>
              <a:r>
                <a:rPr lang="en-US" sz="3200" b="1" dirty="0" smtClean="0">
                  <a:latin typeface="Arial Narrow" pitchFamily="34" charset="0"/>
                </a:rPr>
                <a:t>Molar mass</a:t>
              </a:r>
              <a:endParaRPr lang="en-US" sz="3200" b="1" dirty="0">
                <a:latin typeface="Arial Narrow" pitchFamily="34" charset="0"/>
              </a:endParaRPr>
            </a:p>
          </p:txBody>
        </p:sp>
        <p:sp>
          <p:nvSpPr>
            <p:cNvPr id="7" name="TextBox 6"/>
            <p:cNvSpPr txBox="1"/>
            <p:nvPr/>
          </p:nvSpPr>
          <p:spPr>
            <a:xfrm>
              <a:off x="2766270" y="4948536"/>
              <a:ext cx="3664786" cy="584775"/>
            </a:xfrm>
            <a:prstGeom prst="rect">
              <a:avLst/>
            </a:prstGeom>
            <a:grpFill/>
            <a:ln>
              <a:noFill/>
            </a:ln>
          </p:spPr>
          <p:txBody>
            <a:bodyPr wrap="none" rtlCol="0">
              <a:spAutoFit/>
            </a:bodyPr>
            <a:lstStyle/>
            <a:p>
              <a:r>
                <a:rPr lang="en-US" sz="3200" b="1" dirty="0" smtClean="0">
                  <a:latin typeface="Arial Narrow" pitchFamily="34" charset="0"/>
                </a:rPr>
                <a:t>Empirical molar mass</a:t>
              </a:r>
              <a:endParaRPr lang="en-US" sz="3200" b="1" dirty="0">
                <a:latin typeface="Arial Narrow" pitchFamily="34" charset="0"/>
              </a:endParaRPr>
            </a:p>
          </p:txBody>
        </p:sp>
        <p:sp>
          <p:nvSpPr>
            <p:cNvPr id="8" name="TextBox 7"/>
            <p:cNvSpPr txBox="1"/>
            <p:nvPr/>
          </p:nvSpPr>
          <p:spPr>
            <a:xfrm>
              <a:off x="7213600" y="4724401"/>
              <a:ext cx="381836" cy="584775"/>
            </a:xfrm>
            <a:prstGeom prst="rect">
              <a:avLst/>
            </a:prstGeom>
            <a:grpFill/>
            <a:ln>
              <a:noFill/>
            </a:ln>
          </p:spPr>
          <p:txBody>
            <a:bodyPr wrap="none" rtlCol="0">
              <a:spAutoFit/>
            </a:bodyPr>
            <a:lstStyle/>
            <a:p>
              <a:r>
                <a:rPr lang="en-US" sz="3200" b="1" dirty="0" smtClean="0">
                  <a:latin typeface="Arial Narrow" pitchFamily="34" charset="0"/>
                </a:rPr>
                <a:t>=</a:t>
              </a:r>
              <a:endParaRPr lang="en-US" sz="3200" b="1" dirty="0">
                <a:latin typeface="Arial Narrow" pitchFamily="34" charset="0"/>
              </a:endParaRPr>
            </a:p>
          </p:txBody>
        </p:sp>
        <p:cxnSp>
          <p:nvCxnSpPr>
            <p:cNvPr id="10" name="Straight Connector 9"/>
            <p:cNvCxnSpPr/>
            <p:nvPr/>
          </p:nvCxnSpPr>
          <p:spPr>
            <a:xfrm>
              <a:off x="7823200" y="4953000"/>
              <a:ext cx="1727200" cy="1588"/>
            </a:xfrm>
            <a:prstGeom prst="line">
              <a:avLst/>
            </a:prstGeom>
            <a:grpFill/>
            <a:ln>
              <a:noFill/>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7561953" y="4495800"/>
              <a:ext cx="1233030" cy="584775"/>
            </a:xfrm>
            <a:prstGeom prst="rect">
              <a:avLst/>
            </a:prstGeom>
            <a:grpFill/>
            <a:ln>
              <a:noFill/>
            </a:ln>
          </p:spPr>
          <p:txBody>
            <a:bodyPr wrap="none" rtlCol="0">
              <a:spAutoFit/>
            </a:bodyPr>
            <a:lstStyle/>
            <a:p>
              <a:r>
                <a:rPr lang="en-US" sz="3200" b="1" dirty="0" smtClean="0">
                  <a:latin typeface="Arial Narrow" pitchFamily="34" charset="0"/>
                </a:rPr>
                <a:t>32.02g</a:t>
              </a:r>
              <a:endParaRPr lang="en-US" sz="3200" b="1" dirty="0">
                <a:latin typeface="Arial Narrow" pitchFamily="34" charset="0"/>
              </a:endParaRPr>
            </a:p>
          </p:txBody>
        </p:sp>
        <p:sp>
          <p:nvSpPr>
            <p:cNvPr id="12" name="TextBox 11"/>
            <p:cNvSpPr txBox="1"/>
            <p:nvPr/>
          </p:nvSpPr>
          <p:spPr>
            <a:xfrm>
              <a:off x="7561950" y="4963180"/>
              <a:ext cx="1420582" cy="584775"/>
            </a:xfrm>
            <a:prstGeom prst="rect">
              <a:avLst/>
            </a:prstGeom>
            <a:grpFill/>
            <a:ln>
              <a:noFill/>
            </a:ln>
          </p:spPr>
          <p:txBody>
            <a:bodyPr wrap="none" rtlCol="0">
              <a:spAutoFit/>
            </a:bodyPr>
            <a:lstStyle/>
            <a:p>
              <a:r>
                <a:rPr lang="en-US" sz="3200" b="1" dirty="0" smtClean="0">
                  <a:latin typeface="Arial Narrow" pitchFamily="34" charset="0"/>
                </a:rPr>
                <a:t>17.008g</a:t>
              </a:r>
              <a:endParaRPr lang="en-US" sz="3200" b="1" dirty="0">
                <a:latin typeface="Arial Narrow" pitchFamily="34" charset="0"/>
              </a:endParaRPr>
            </a:p>
          </p:txBody>
        </p:sp>
        <p:sp>
          <p:nvSpPr>
            <p:cNvPr id="13" name="TextBox 12"/>
            <p:cNvSpPr txBox="1"/>
            <p:nvPr/>
          </p:nvSpPr>
          <p:spPr>
            <a:xfrm>
              <a:off x="9216582" y="4724401"/>
              <a:ext cx="381836" cy="584775"/>
            </a:xfrm>
            <a:prstGeom prst="rect">
              <a:avLst/>
            </a:prstGeom>
            <a:grpFill/>
            <a:ln>
              <a:noFill/>
            </a:ln>
          </p:spPr>
          <p:txBody>
            <a:bodyPr wrap="none" rtlCol="0">
              <a:spAutoFit/>
            </a:bodyPr>
            <a:lstStyle/>
            <a:p>
              <a:r>
                <a:rPr lang="en-US" sz="3200" b="1" dirty="0" smtClean="0">
                  <a:latin typeface="Arial Narrow" pitchFamily="34" charset="0"/>
                </a:rPr>
                <a:t>=</a:t>
              </a:r>
              <a:endParaRPr lang="en-US" sz="3200" b="1" dirty="0">
                <a:latin typeface="Arial Narrow" pitchFamily="34" charset="0"/>
              </a:endParaRPr>
            </a:p>
          </p:txBody>
        </p:sp>
        <p:sp>
          <p:nvSpPr>
            <p:cNvPr id="14" name="TextBox 13"/>
            <p:cNvSpPr txBox="1"/>
            <p:nvPr/>
          </p:nvSpPr>
          <p:spPr>
            <a:xfrm>
              <a:off x="9568108" y="4724400"/>
              <a:ext cx="1410964" cy="1077218"/>
            </a:xfrm>
            <a:prstGeom prst="rect">
              <a:avLst/>
            </a:prstGeom>
            <a:grpFill/>
            <a:ln>
              <a:noFill/>
            </a:ln>
          </p:spPr>
          <p:txBody>
            <a:bodyPr wrap="none" rtlCol="0">
              <a:spAutoFit/>
            </a:bodyPr>
            <a:lstStyle/>
            <a:p>
              <a:r>
                <a:rPr lang="en-US" sz="3200" b="1" dirty="0" smtClean="0">
                  <a:latin typeface="Arial Narrow" pitchFamily="34" charset="0"/>
                </a:rPr>
                <a:t>1.88 ~ 2</a:t>
              </a:r>
            </a:p>
            <a:p>
              <a:endParaRPr lang="en-US" sz="3200" b="1" dirty="0">
                <a:latin typeface="Arial Narrow" pitchFamily="34" charset="0"/>
              </a:endParaRPr>
            </a:p>
          </p:txBody>
        </p:sp>
        <p:sp>
          <p:nvSpPr>
            <p:cNvPr id="18" name="TextBox 17"/>
            <p:cNvSpPr txBox="1"/>
            <p:nvPr/>
          </p:nvSpPr>
          <p:spPr>
            <a:xfrm>
              <a:off x="2743186" y="5878290"/>
              <a:ext cx="9042400" cy="584775"/>
            </a:xfrm>
            <a:prstGeom prst="rect">
              <a:avLst/>
            </a:prstGeom>
            <a:grp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3200" b="1" dirty="0" smtClean="0">
                  <a:solidFill>
                    <a:srgbClr val="FFC000"/>
                  </a:solidFill>
                  <a:latin typeface="Arial Narrow" pitchFamily="34" charset="0"/>
                </a:rPr>
                <a:t>Molecular formula of HO      = (HO) </a:t>
              </a:r>
              <a:r>
                <a:rPr lang="en-US" sz="3200" b="1" baseline="-25000" dirty="0" smtClean="0">
                  <a:solidFill>
                    <a:srgbClr val="FFC000"/>
                  </a:solidFill>
                  <a:latin typeface="Arial Narrow" pitchFamily="34" charset="0"/>
                </a:rPr>
                <a:t>2 </a:t>
              </a:r>
              <a:r>
                <a:rPr lang="en-US" sz="3200" b="1" dirty="0" smtClean="0">
                  <a:solidFill>
                    <a:srgbClr val="FFC000"/>
                  </a:solidFill>
                  <a:latin typeface="Arial Narrow" pitchFamily="34" charset="0"/>
                </a:rPr>
                <a:t>=   H</a:t>
              </a:r>
              <a:r>
                <a:rPr lang="en-US" sz="3200" b="1" baseline="-25000" dirty="0" smtClean="0">
                  <a:solidFill>
                    <a:srgbClr val="FFC000"/>
                  </a:solidFill>
                  <a:latin typeface="Arial Narrow" pitchFamily="34" charset="0"/>
                </a:rPr>
                <a:t>2</a:t>
              </a:r>
              <a:r>
                <a:rPr lang="en-US" sz="3200" b="1" dirty="0" smtClean="0">
                  <a:solidFill>
                    <a:srgbClr val="FFC000"/>
                  </a:solidFill>
                  <a:latin typeface="Arial Narrow" pitchFamily="34" charset="0"/>
                </a:rPr>
                <a:t>O</a:t>
              </a:r>
              <a:r>
                <a:rPr lang="en-US" sz="3200" b="1" baseline="-25000" dirty="0" smtClean="0">
                  <a:solidFill>
                    <a:srgbClr val="FFC000"/>
                  </a:solidFill>
                  <a:latin typeface="Arial Narrow" pitchFamily="34" charset="0"/>
                </a:rPr>
                <a:t>2</a:t>
              </a:r>
              <a:endParaRPr lang="en-US" sz="3200" b="1" baseline="-25000" dirty="0">
                <a:solidFill>
                  <a:srgbClr val="FFC000"/>
                </a:solidFill>
                <a:latin typeface="Arial Narrow" pitchFamily="34" charset="0"/>
              </a:endParaRPr>
            </a:p>
          </p:txBody>
        </p:sp>
      </p:grpSp>
      <p:sp>
        <p:nvSpPr>
          <p:cNvPr id="17" name="Text Box 3"/>
          <p:cNvSpPr txBox="1">
            <a:spLocks noChangeArrowheads="1"/>
          </p:cNvSpPr>
          <p:nvPr/>
        </p:nvSpPr>
        <p:spPr bwMode="auto">
          <a:xfrm>
            <a:off x="2116" y="1588"/>
            <a:ext cx="12189883" cy="769441"/>
          </a:xfrm>
          <a:prstGeom prst="rect">
            <a:avLst/>
          </a:prstGeom>
          <a:noFill/>
          <a:ln w="9525">
            <a:noFill/>
            <a:miter lim="800000"/>
            <a:headEnd/>
            <a:tailEnd/>
          </a:ln>
        </p:spPr>
        <p:txBody>
          <a:bodyPr wrap="square">
            <a:spAutoFit/>
          </a:bodyPr>
          <a:lstStyle/>
          <a:p>
            <a:pPr algn="ctr"/>
            <a:r>
              <a:rPr lang="en-US" sz="4400" b="1" cap="all" dirty="0" smtClean="0">
                <a:ln>
                  <a:solidFill>
                    <a:srgbClr val="666666"/>
                  </a:solidFill>
                </a:ln>
                <a:solidFill>
                  <a:srgbClr val="FFC000"/>
                </a:solidFill>
                <a:latin typeface="Arial Narrow" pitchFamily="34" charset="0"/>
              </a:rPr>
              <a:t>Determination of Molecular </a:t>
            </a:r>
            <a:r>
              <a:rPr lang="en-US" sz="4400" b="1" cap="all" dirty="0">
                <a:ln>
                  <a:solidFill>
                    <a:srgbClr val="666666"/>
                  </a:solidFill>
                </a:ln>
                <a:solidFill>
                  <a:srgbClr val="FFC000"/>
                </a:solidFill>
                <a:latin typeface="Arial Narrow" pitchFamily="34" charset="0"/>
              </a:rPr>
              <a:t>Formulas</a:t>
            </a:r>
          </a:p>
        </p:txBody>
      </p:sp>
      <p:cxnSp>
        <p:nvCxnSpPr>
          <p:cNvPr id="24" name="Straight Connector 23"/>
          <p:cNvCxnSpPr/>
          <p:nvPr/>
        </p:nvCxnSpPr>
        <p:spPr>
          <a:xfrm>
            <a:off x="1596577" y="4702630"/>
            <a:ext cx="3783143" cy="1415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8" idx="3"/>
          </p:cNvCxnSpPr>
          <p:nvPr/>
        </p:nvCxnSpPr>
        <p:spPr>
          <a:xfrm>
            <a:off x="6390774" y="4711995"/>
            <a:ext cx="1320666" cy="1240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2116" y="1588"/>
            <a:ext cx="12189883" cy="769441"/>
          </a:xfrm>
          <a:prstGeom prst="rect">
            <a:avLst/>
          </a:prstGeom>
          <a:noFill/>
          <a:ln w="9525">
            <a:noFill/>
            <a:miter lim="800000"/>
            <a:headEnd/>
            <a:tailEnd/>
          </a:ln>
        </p:spPr>
        <p:txBody>
          <a:bodyPr wrap="square">
            <a:spAutoFit/>
          </a:bodyPr>
          <a:lstStyle/>
          <a:p>
            <a:pPr algn="ctr"/>
            <a:r>
              <a:rPr lang="en-US" sz="4400" b="1" cap="all" dirty="0" smtClean="0">
                <a:ln>
                  <a:solidFill>
                    <a:srgbClr val="666666"/>
                  </a:solidFill>
                </a:ln>
                <a:solidFill>
                  <a:srgbClr val="FFC000"/>
                </a:solidFill>
                <a:latin typeface="Arial Narrow" pitchFamily="34" charset="0"/>
              </a:rPr>
              <a:t>Chemical reaction &amp; chemical equations</a:t>
            </a:r>
            <a:endParaRPr lang="en-US" sz="4400" b="1" cap="all" dirty="0">
              <a:ln>
                <a:solidFill>
                  <a:srgbClr val="666666"/>
                </a:solidFill>
              </a:ln>
              <a:solidFill>
                <a:srgbClr val="FFC000"/>
              </a:solidFill>
              <a:latin typeface="Arial Narrow" pitchFamily="34" charset="0"/>
            </a:endParaRPr>
          </a:p>
        </p:txBody>
      </p:sp>
      <p:sp>
        <p:nvSpPr>
          <p:cNvPr id="24578" name="Slide Number Placeholder 3"/>
          <p:cNvSpPr>
            <a:spLocks noGrp="1"/>
          </p:cNvSpPr>
          <p:nvPr>
            <p:ph type="sldNum" sz="quarter" idx="12"/>
          </p:nvPr>
        </p:nvSpPr>
        <p:spPr>
          <a:noFill/>
        </p:spPr>
        <p:txBody>
          <a:bodyPr/>
          <a:lstStyle/>
          <a:p>
            <a:fld id="{878095A3-AEB1-4E86-A717-E0F4A2BDFD0B}" type="slidenum">
              <a:rPr lang="en-US"/>
              <a:pPr/>
              <a:t>22</a:t>
            </a:fld>
            <a:endParaRPr lang="en-US"/>
          </a:p>
        </p:txBody>
      </p:sp>
      <p:sp>
        <p:nvSpPr>
          <p:cNvPr id="7" name="Rectangle 6"/>
          <p:cNvSpPr/>
          <p:nvPr/>
        </p:nvSpPr>
        <p:spPr>
          <a:xfrm>
            <a:off x="0" y="1041016"/>
            <a:ext cx="11868150" cy="4524315"/>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 </a:t>
            </a:r>
            <a:r>
              <a:rPr lang="en-SG" sz="3200" b="1" dirty="0" smtClean="0">
                <a:solidFill>
                  <a:srgbClr val="FFC000"/>
                </a:solidFill>
                <a:latin typeface="Arial Narrow" pitchFamily="34" charset="0"/>
              </a:rPr>
              <a:t>chemical reaction </a:t>
            </a:r>
            <a:r>
              <a:rPr lang="en-SG" sz="3200" b="1" dirty="0" smtClean="0">
                <a:solidFill>
                  <a:schemeClr val="accent3">
                    <a:lumMod val="40000"/>
                    <a:lumOff val="60000"/>
                  </a:schemeClr>
                </a:solidFill>
                <a:latin typeface="Arial Narrow" pitchFamily="34" charset="0"/>
              </a:rPr>
              <a:t>is a process in which one or more substances is changed into one or more new substances.</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 </a:t>
            </a:r>
            <a:r>
              <a:rPr lang="en-SG" sz="3200" b="1" dirty="0" smtClean="0">
                <a:solidFill>
                  <a:srgbClr val="FFC000"/>
                </a:solidFill>
                <a:latin typeface="Arial Narrow" pitchFamily="34" charset="0"/>
              </a:rPr>
              <a:t>chemical equation </a:t>
            </a:r>
            <a:r>
              <a:rPr lang="en-SG" sz="3200" b="1" dirty="0" smtClean="0">
                <a:solidFill>
                  <a:schemeClr val="accent3">
                    <a:lumMod val="40000"/>
                    <a:lumOff val="60000"/>
                  </a:schemeClr>
                </a:solidFill>
                <a:latin typeface="Arial Narrow" pitchFamily="34" charset="0"/>
              </a:rPr>
              <a:t>uses chemical symbols to show what happens during a chemical reaction.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r>
              <a:rPr lang="en-SG" sz="2800" b="1" dirty="0" smtClean="0">
                <a:solidFill>
                  <a:srgbClr val="FFC000"/>
                </a:solidFill>
                <a:latin typeface="Arial Narrow" pitchFamily="34" charset="0"/>
              </a:rPr>
              <a:t>Reactants                     Products</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Example </a:t>
            </a:r>
            <a:r>
              <a:rPr lang="en-SG" sz="3200" b="1" dirty="0" smtClean="0">
                <a:solidFill>
                  <a:schemeClr val="accent3">
                    <a:lumMod val="40000"/>
                    <a:lumOff val="60000"/>
                  </a:schemeClr>
                </a:solidFill>
                <a:latin typeface="Arial Narrow" pitchFamily="34" charset="0"/>
              </a:rPr>
              <a:t>: </a:t>
            </a:r>
            <a:r>
              <a:rPr lang="en-SG" sz="3200" b="1" dirty="0" err="1" smtClean="0">
                <a:solidFill>
                  <a:schemeClr val="accent3">
                    <a:lumMod val="40000"/>
                    <a:lumOff val="60000"/>
                  </a:schemeClr>
                </a:solidFill>
                <a:latin typeface="Arial Narrow" pitchFamily="34" charset="0"/>
              </a:rPr>
              <a:t>H</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gas burns in air (which contains </a:t>
            </a:r>
            <a:r>
              <a:rPr lang="en-SG" sz="3200" b="1" dirty="0" err="1" smtClean="0">
                <a:solidFill>
                  <a:schemeClr val="accent3">
                    <a:lumMod val="40000"/>
                    <a:lumOff val="60000"/>
                  </a:schemeClr>
                </a:solidFill>
                <a:latin typeface="Arial Narrow" pitchFamily="34" charset="0"/>
              </a:rPr>
              <a:t>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to form </a:t>
            </a:r>
            <a:r>
              <a:rPr lang="en-SG" sz="3200" b="1" dirty="0" err="1" smtClean="0">
                <a:solidFill>
                  <a:schemeClr val="accent3">
                    <a:lumMod val="40000"/>
                    <a:lumOff val="60000"/>
                  </a:schemeClr>
                </a:solidFill>
                <a:latin typeface="Arial Narrow" pitchFamily="34" charset="0"/>
              </a:rPr>
              <a:t>H</a:t>
            </a:r>
            <a:r>
              <a:rPr lang="en-SG" sz="3200" b="1" baseline="-25000" dirty="0" err="1" smtClean="0">
                <a:solidFill>
                  <a:schemeClr val="accent3">
                    <a:lumMod val="40000"/>
                    <a:lumOff val="60000"/>
                  </a:schemeClr>
                </a:solidFill>
                <a:latin typeface="Arial Narrow" pitchFamily="34" charset="0"/>
              </a:rPr>
              <a:t>2</a:t>
            </a:r>
            <a:r>
              <a:rPr lang="en-SG" sz="3200" b="1" dirty="0" err="1" smtClean="0">
                <a:solidFill>
                  <a:schemeClr val="accent3">
                    <a:lumMod val="40000"/>
                    <a:lumOff val="60000"/>
                  </a:schemeClr>
                </a:solidFill>
                <a:latin typeface="Arial Narrow" pitchFamily="34" charset="0"/>
              </a:rPr>
              <a:t>O</a:t>
            </a:r>
            <a:r>
              <a:rPr lang="en-SG" sz="3200" b="1" dirty="0" smtClean="0">
                <a:solidFill>
                  <a:schemeClr val="accent3">
                    <a:lumMod val="40000"/>
                    <a:lumOff val="60000"/>
                  </a:schemeClr>
                </a:solidFill>
                <a:latin typeface="Arial Narrow" pitchFamily="34" charset="0"/>
              </a:rPr>
              <a:t>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3 ways of representing the above reaction</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endParaRPr lang="en-US" sz="3200" b="1" dirty="0" smtClean="0">
              <a:solidFill>
                <a:schemeClr val="accent3">
                  <a:lumMod val="40000"/>
                  <a:lumOff val="60000"/>
                </a:schemeClr>
              </a:solidFill>
              <a:latin typeface="Arial Narrow" pitchFamily="34" charset="0"/>
            </a:endParaRPr>
          </a:p>
        </p:txBody>
      </p:sp>
      <p:grpSp>
        <p:nvGrpSpPr>
          <p:cNvPr id="27" name="Group 26"/>
          <p:cNvGrpSpPr/>
          <p:nvPr/>
        </p:nvGrpSpPr>
        <p:grpSpPr>
          <a:xfrm>
            <a:off x="1888713" y="3920844"/>
            <a:ext cx="7449262" cy="2937156"/>
            <a:chOff x="1750167" y="3600389"/>
            <a:chExt cx="7449262" cy="2937156"/>
          </a:xfrm>
        </p:grpSpPr>
        <p:sp>
          <p:nvSpPr>
            <p:cNvPr id="9" name="Text Box 5"/>
            <p:cNvSpPr txBox="1">
              <a:spLocks noChangeArrowheads="1"/>
            </p:cNvSpPr>
            <p:nvPr/>
          </p:nvSpPr>
          <p:spPr bwMode="auto">
            <a:xfrm>
              <a:off x="2333325" y="6075880"/>
              <a:ext cx="6276077" cy="461665"/>
            </a:xfrm>
            <a:prstGeom prst="rect">
              <a:avLst/>
            </a:prstGeom>
            <a:noFill/>
            <a:ln w="9525">
              <a:noFill/>
              <a:miter lim="800000"/>
              <a:headEnd/>
              <a:tailEnd/>
            </a:ln>
          </p:spPr>
          <p:txBody>
            <a:bodyPr wrap="none">
              <a:spAutoFit/>
            </a:bodyPr>
            <a:lstStyle/>
            <a:p>
              <a:r>
                <a:rPr lang="en-US" sz="2400" b="1" dirty="0" err="1" smtClean="0">
                  <a:solidFill>
                    <a:srgbClr val="C00000"/>
                  </a:solidFill>
                  <a:latin typeface="Arial Narrow" pitchFamily="34" charset="0"/>
                </a:rPr>
                <a:t>2H</a:t>
              </a:r>
              <a:r>
                <a:rPr lang="en-US" sz="2400" b="1" baseline="-25000" dirty="0" err="1" smtClean="0">
                  <a:solidFill>
                    <a:srgbClr val="C00000"/>
                  </a:solidFill>
                  <a:latin typeface="Arial Narrow" pitchFamily="34" charset="0"/>
                </a:rPr>
                <a:t>2</a:t>
              </a:r>
              <a:r>
                <a:rPr lang="en-US" sz="2400" b="1" dirty="0" smtClean="0">
                  <a:solidFill>
                    <a:srgbClr val="C00000"/>
                  </a:solidFill>
                  <a:latin typeface="Arial Narrow" pitchFamily="34" charset="0"/>
                </a:rPr>
                <a:t>                </a:t>
              </a:r>
              <a:r>
                <a:rPr lang="en-US" sz="2400" b="1" dirty="0" smtClean="0">
                  <a:solidFill>
                    <a:srgbClr val="FFC000"/>
                  </a:solidFill>
                  <a:latin typeface="Arial Narrow" pitchFamily="34" charset="0"/>
                  <a:sym typeface="Symbol"/>
                </a:rPr>
                <a:t></a:t>
              </a:r>
              <a:r>
                <a:rPr lang="en-US" sz="2400" b="1" dirty="0" smtClean="0">
                  <a:solidFill>
                    <a:srgbClr val="C00000"/>
                  </a:solidFill>
                  <a:latin typeface="Arial Narrow" pitchFamily="34" charset="0"/>
                  <a:sym typeface="Symbol"/>
                </a:rPr>
                <a:t>            </a:t>
              </a:r>
              <a:r>
                <a:rPr lang="en-US" sz="2400" b="1" dirty="0" smtClean="0">
                  <a:solidFill>
                    <a:srgbClr val="C00000"/>
                  </a:solidFill>
                  <a:latin typeface="Arial Narrow" pitchFamily="34" charset="0"/>
                </a:rPr>
                <a:t> </a:t>
              </a:r>
              <a:r>
                <a:rPr lang="en-US" sz="2400" b="1" dirty="0" err="1" smtClean="0">
                  <a:solidFill>
                    <a:srgbClr val="C00000"/>
                  </a:solidFill>
                  <a:latin typeface="Arial Narrow" pitchFamily="34" charset="0"/>
                </a:rPr>
                <a:t>O</a:t>
              </a:r>
              <a:r>
                <a:rPr lang="en-US" sz="2400" b="1" baseline="-25000" dirty="0" err="1" smtClean="0">
                  <a:solidFill>
                    <a:srgbClr val="C00000"/>
                  </a:solidFill>
                  <a:latin typeface="Arial Narrow" pitchFamily="34" charset="0"/>
                </a:rPr>
                <a:t>2</a:t>
              </a:r>
              <a:r>
                <a:rPr lang="en-US" sz="2400" b="1" baseline="-25000" dirty="0" smtClean="0">
                  <a:solidFill>
                    <a:srgbClr val="C00000"/>
                  </a:solidFill>
                  <a:latin typeface="Arial Narrow" pitchFamily="34" charset="0"/>
                </a:rPr>
                <a:t>                                                  </a:t>
              </a:r>
              <a:r>
                <a:rPr lang="en-US" sz="2400" b="1" dirty="0" err="1" smtClean="0">
                  <a:solidFill>
                    <a:srgbClr val="C00000"/>
                  </a:solidFill>
                  <a:latin typeface="Arial Narrow" pitchFamily="34" charset="0"/>
                </a:rPr>
                <a:t>2H</a:t>
              </a:r>
              <a:r>
                <a:rPr lang="en-US" sz="2400" b="1" baseline="-25000" dirty="0" err="1" smtClean="0">
                  <a:solidFill>
                    <a:srgbClr val="C00000"/>
                  </a:solidFill>
                  <a:latin typeface="Arial Narrow" pitchFamily="34" charset="0"/>
                </a:rPr>
                <a:t>2</a:t>
              </a:r>
              <a:r>
                <a:rPr lang="en-US" sz="2400" b="1" dirty="0" err="1" smtClean="0">
                  <a:solidFill>
                    <a:srgbClr val="C00000"/>
                  </a:solidFill>
                  <a:latin typeface="Arial Narrow" pitchFamily="34" charset="0"/>
                </a:rPr>
                <a:t>O</a:t>
              </a:r>
              <a:endParaRPr lang="en-US" sz="2400" b="1" dirty="0" smtClean="0">
                <a:solidFill>
                  <a:srgbClr val="C00000"/>
                </a:solidFill>
                <a:latin typeface="Arial Narrow" pitchFamily="34" charset="0"/>
              </a:endParaRPr>
            </a:p>
          </p:txBody>
        </p:sp>
        <p:pic>
          <p:nvPicPr>
            <p:cNvPr id="15" name="Picture 14" descr="fg.tif"/>
            <p:cNvPicPr>
              <a:picLocks noChangeAspect="1"/>
            </p:cNvPicPr>
            <p:nvPr/>
          </p:nvPicPr>
          <p:blipFill>
            <a:blip r:embed="rId2">
              <a:clrChange>
                <a:clrFrom>
                  <a:srgbClr val="09636B"/>
                </a:clrFrom>
                <a:clrTo>
                  <a:srgbClr val="09636B">
                    <a:alpha val="0"/>
                  </a:srgbClr>
                </a:clrTo>
              </a:clrChange>
            </a:blip>
            <a:stretch>
              <a:fillRect/>
            </a:stretch>
          </p:blipFill>
          <p:spPr>
            <a:xfrm>
              <a:off x="2014247" y="3600389"/>
              <a:ext cx="7185182" cy="2204677"/>
            </a:xfrm>
            <a:prstGeom prst="rect">
              <a:avLst/>
            </a:prstGeom>
          </p:spPr>
        </p:pic>
        <p:grpSp>
          <p:nvGrpSpPr>
            <p:cNvPr id="26" name="Group 25"/>
            <p:cNvGrpSpPr/>
            <p:nvPr/>
          </p:nvGrpSpPr>
          <p:grpSpPr>
            <a:xfrm>
              <a:off x="1750167" y="4870171"/>
              <a:ext cx="7241451" cy="1260183"/>
              <a:chOff x="1750167" y="4870171"/>
              <a:chExt cx="7241451" cy="1260183"/>
            </a:xfrm>
          </p:grpSpPr>
          <p:sp>
            <p:nvSpPr>
              <p:cNvPr id="19" name="Text Box 5"/>
              <p:cNvSpPr txBox="1">
                <a:spLocks noChangeArrowheads="1"/>
              </p:cNvSpPr>
              <p:nvPr/>
            </p:nvSpPr>
            <p:spPr bwMode="auto">
              <a:xfrm>
                <a:off x="1750167" y="5299357"/>
                <a:ext cx="7241451" cy="830997"/>
              </a:xfrm>
              <a:prstGeom prst="rect">
                <a:avLst/>
              </a:prstGeom>
              <a:noFill/>
              <a:ln w="9525">
                <a:noFill/>
                <a:miter lim="800000"/>
                <a:headEnd/>
                <a:tailEnd/>
              </a:ln>
            </p:spPr>
            <p:txBody>
              <a:bodyPr wrap="square">
                <a:spAutoFit/>
              </a:bodyPr>
              <a:lstStyle/>
              <a:p>
                <a:r>
                  <a:rPr lang="en-US" sz="2400" b="1" dirty="0" smtClean="0">
                    <a:solidFill>
                      <a:srgbClr val="FFC000"/>
                    </a:solidFill>
                    <a:latin typeface="Arial Narrow" pitchFamily="34" charset="0"/>
                  </a:rPr>
                  <a:t>  Two hydrogen    </a:t>
                </a:r>
                <a:r>
                  <a:rPr lang="en-US" sz="2400" b="1" dirty="0" smtClean="0">
                    <a:solidFill>
                      <a:srgbClr val="FFC000"/>
                    </a:solidFill>
                    <a:latin typeface="Arial Narrow" pitchFamily="34" charset="0"/>
                    <a:sym typeface="Symbol"/>
                  </a:rPr>
                  <a:t>  </a:t>
                </a:r>
                <a:r>
                  <a:rPr lang="en-US" sz="2400" b="1" dirty="0" smtClean="0">
                    <a:solidFill>
                      <a:srgbClr val="FFC000"/>
                    </a:solidFill>
                    <a:latin typeface="Arial Narrow" pitchFamily="34" charset="0"/>
                  </a:rPr>
                  <a:t>    One oxygen                    Two water </a:t>
                </a:r>
              </a:p>
              <a:p>
                <a:r>
                  <a:rPr lang="en-US" sz="2400" b="1" dirty="0" smtClean="0">
                    <a:solidFill>
                      <a:srgbClr val="FFC000"/>
                    </a:solidFill>
                    <a:latin typeface="Arial Narrow" pitchFamily="34" charset="0"/>
                  </a:rPr>
                  <a:t>     molecules                  molecule                       molecules </a:t>
                </a:r>
                <a:endParaRPr lang="en-US" sz="2400" b="1" dirty="0">
                  <a:solidFill>
                    <a:srgbClr val="FFC000"/>
                  </a:solidFill>
                  <a:latin typeface="Arial Narrow" pitchFamily="34" charset="0"/>
                </a:endParaRPr>
              </a:p>
            </p:txBody>
          </p:sp>
          <p:sp>
            <p:nvSpPr>
              <p:cNvPr id="20" name="Line 6"/>
              <p:cNvSpPr>
                <a:spLocks noChangeShapeType="1"/>
              </p:cNvSpPr>
              <p:nvPr/>
            </p:nvSpPr>
            <p:spPr bwMode="auto">
              <a:xfrm>
                <a:off x="6051279" y="4870171"/>
                <a:ext cx="1123550" cy="0"/>
              </a:xfrm>
              <a:prstGeom prst="line">
                <a:avLst/>
              </a:prstGeom>
              <a:noFill/>
              <a:ln w="38100">
                <a:solidFill>
                  <a:schemeClr val="tx1"/>
                </a:solidFill>
                <a:round/>
                <a:headEnd/>
                <a:tailEnd type="triangle" w="med" len="med"/>
              </a:ln>
            </p:spPr>
            <p:txBody>
              <a:bodyPr wrap="none" anchor="ctr"/>
              <a:lstStyle/>
              <a:p>
                <a:endParaRPr lang="en-US" sz="3200" b="1">
                  <a:solidFill>
                    <a:srgbClr val="FFC000"/>
                  </a:solidFill>
                  <a:latin typeface="Arial Narrow" pitchFamily="34" charset="0"/>
                </a:endParaRPr>
              </a:p>
            </p:txBody>
          </p:sp>
        </p:grpSp>
        <p:sp>
          <p:nvSpPr>
            <p:cNvPr id="22" name="Line 6"/>
            <p:cNvSpPr>
              <a:spLocks noChangeShapeType="1"/>
            </p:cNvSpPr>
            <p:nvPr/>
          </p:nvSpPr>
          <p:spPr bwMode="auto">
            <a:xfrm>
              <a:off x="6051274" y="5729176"/>
              <a:ext cx="1123550" cy="0"/>
            </a:xfrm>
            <a:prstGeom prst="line">
              <a:avLst/>
            </a:prstGeom>
            <a:noFill/>
            <a:ln w="38100">
              <a:solidFill>
                <a:schemeClr val="tx1"/>
              </a:solidFill>
              <a:round/>
              <a:headEnd/>
              <a:tailEnd type="triangle" w="med" len="med"/>
            </a:ln>
          </p:spPr>
          <p:txBody>
            <a:bodyPr wrap="none" anchor="ctr"/>
            <a:lstStyle/>
            <a:p>
              <a:endParaRPr lang="en-US" sz="3200" b="1">
                <a:solidFill>
                  <a:srgbClr val="FFC000"/>
                </a:solidFill>
                <a:latin typeface="Arial Narrow" pitchFamily="34" charset="0"/>
              </a:endParaRPr>
            </a:p>
          </p:txBody>
        </p:sp>
        <p:sp>
          <p:nvSpPr>
            <p:cNvPr id="23" name="Line 6"/>
            <p:cNvSpPr>
              <a:spLocks noChangeShapeType="1"/>
            </p:cNvSpPr>
            <p:nvPr/>
          </p:nvSpPr>
          <p:spPr bwMode="auto">
            <a:xfrm>
              <a:off x="6065124" y="6338791"/>
              <a:ext cx="1123550" cy="0"/>
            </a:xfrm>
            <a:prstGeom prst="line">
              <a:avLst/>
            </a:prstGeom>
            <a:noFill/>
            <a:ln w="38100">
              <a:solidFill>
                <a:schemeClr val="tx1"/>
              </a:solidFill>
              <a:round/>
              <a:headEnd/>
              <a:tailEnd type="triangle" w="med" len="med"/>
            </a:ln>
          </p:spPr>
          <p:txBody>
            <a:bodyPr wrap="none" anchor="ctr"/>
            <a:lstStyle/>
            <a:p>
              <a:endParaRPr lang="en-US" sz="3200" b="1">
                <a:solidFill>
                  <a:srgbClr val="FFC000"/>
                </a:solidFill>
                <a:latin typeface="Arial Narrow" pitchFamily="34" charset="0"/>
              </a:endParaRPr>
            </a:p>
          </p:txBody>
        </p:sp>
        <p:sp>
          <p:nvSpPr>
            <p:cNvPr id="25" name="Rectangle 24"/>
            <p:cNvSpPr/>
            <p:nvPr/>
          </p:nvSpPr>
          <p:spPr>
            <a:xfrm>
              <a:off x="3834458" y="4602079"/>
              <a:ext cx="352982" cy="461665"/>
            </a:xfrm>
            <a:prstGeom prst="rect">
              <a:avLst/>
            </a:prstGeom>
          </p:spPr>
          <p:txBody>
            <a:bodyPr wrap="none">
              <a:spAutoFit/>
            </a:bodyPr>
            <a:lstStyle/>
            <a:p>
              <a:r>
                <a:rPr lang="en-US" sz="2400" b="1" dirty="0" smtClean="0">
                  <a:solidFill>
                    <a:srgbClr val="FFC000"/>
                  </a:solidFill>
                  <a:latin typeface="Arial Narrow" pitchFamily="34" charset="0"/>
                  <a:sym typeface="Symbol"/>
                </a:rPr>
                <a:t></a:t>
              </a:r>
              <a:endParaRPr lang="en-US" sz="2400" dirty="0"/>
            </a:p>
          </p:txBody>
        </p:sp>
      </p:grpSp>
      <p:sp>
        <p:nvSpPr>
          <p:cNvPr id="28" name="Line 6"/>
          <p:cNvSpPr>
            <a:spLocks noChangeShapeType="1"/>
          </p:cNvSpPr>
          <p:nvPr/>
        </p:nvSpPr>
        <p:spPr bwMode="auto">
          <a:xfrm>
            <a:off x="4333316" y="3334117"/>
            <a:ext cx="1123550" cy="0"/>
          </a:xfrm>
          <a:prstGeom prst="line">
            <a:avLst/>
          </a:prstGeom>
          <a:noFill/>
          <a:ln w="38100">
            <a:solidFill>
              <a:srgbClr val="C00000"/>
            </a:solidFill>
            <a:round/>
            <a:headEnd/>
            <a:tailEnd type="triangle" w="med" len="med"/>
          </a:ln>
        </p:spPr>
        <p:txBody>
          <a:bodyPr wrap="none" anchor="ctr"/>
          <a:lstStyle/>
          <a:p>
            <a:endParaRPr lang="en-US" sz="3200" b="1">
              <a:solidFill>
                <a:srgbClr val="FFC000"/>
              </a:solidFill>
              <a:latin typeface="Arial Narrow" pitchFamily="34"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1041016"/>
            <a:ext cx="11868150" cy="3539430"/>
          </a:xfrm>
          <a:prstGeom prst="rect">
            <a:avLst/>
          </a:prstGeom>
        </p:spPr>
        <p:txBody>
          <a:bodyPr wrap="square">
            <a:spAutoFit/>
          </a:bodyPr>
          <a:lstStyle/>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p>
          <a:p>
            <a:pPr marL="363538" marR="36576" indent="80963">
              <a:buClr>
                <a:srgbClr val="C00000"/>
              </a:buClr>
              <a:buSzPct val="80000"/>
            </a:pPr>
            <a:endParaRPr lang="en-SG" sz="1600" b="1" dirty="0" smtClean="0">
              <a:solidFill>
                <a:schemeClr val="accent3">
                  <a:lumMod val="40000"/>
                  <a:lumOff val="60000"/>
                </a:schemeClr>
              </a:solidFill>
              <a:latin typeface="Arial Narrow" pitchFamily="34" charset="0"/>
            </a:endParaRPr>
          </a:p>
          <a:p>
            <a:pPr marL="363538" marR="36576" indent="80963">
              <a:lnSpc>
                <a:spcPct val="150000"/>
              </a:lnSpc>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2 atoms Mg     + 1 molecule </a:t>
            </a:r>
            <a:r>
              <a:rPr lang="en-SG" sz="3200" b="1" dirty="0" err="1" smtClean="0">
                <a:solidFill>
                  <a:schemeClr val="accent3">
                    <a:lumMod val="40000"/>
                    <a:lumOff val="60000"/>
                  </a:schemeClr>
                </a:solidFill>
                <a:latin typeface="Arial Narrow" pitchFamily="34" charset="0"/>
              </a:rPr>
              <a:t>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makes     2 formula units </a:t>
            </a:r>
            <a:r>
              <a:rPr lang="en-SG" sz="3200" b="1" dirty="0" err="1" smtClean="0">
                <a:solidFill>
                  <a:schemeClr val="accent3">
                    <a:lumMod val="40000"/>
                    <a:lumOff val="60000"/>
                  </a:schemeClr>
                </a:solidFill>
                <a:latin typeface="Arial Narrow" pitchFamily="34" charset="0"/>
              </a:rPr>
              <a:t>MgO</a:t>
            </a:r>
            <a:endParaRPr lang="en-SG" sz="3200" b="1" dirty="0" smtClean="0">
              <a:solidFill>
                <a:schemeClr val="accent3">
                  <a:lumMod val="40000"/>
                  <a:lumOff val="60000"/>
                </a:schemeClr>
              </a:solidFill>
              <a:latin typeface="Arial Narrow" pitchFamily="34" charset="0"/>
            </a:endParaRPr>
          </a:p>
          <a:p>
            <a:pPr marL="363538" marR="36576" indent="80963">
              <a:lnSpc>
                <a:spcPct val="150000"/>
              </a:lnSpc>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2 moles Mg      + 1 mole </a:t>
            </a:r>
            <a:r>
              <a:rPr lang="en-SG" sz="3200" b="1" dirty="0" err="1" smtClean="0">
                <a:solidFill>
                  <a:schemeClr val="accent3">
                    <a:lumMod val="40000"/>
                    <a:lumOff val="60000"/>
                  </a:schemeClr>
                </a:solidFill>
                <a:latin typeface="Arial Narrow" pitchFamily="34" charset="0"/>
              </a:rPr>
              <a:t>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makes           2 moles </a:t>
            </a:r>
            <a:r>
              <a:rPr lang="en-SG" sz="3200" b="1" dirty="0" err="1" smtClean="0">
                <a:solidFill>
                  <a:schemeClr val="accent3">
                    <a:lumMod val="40000"/>
                    <a:lumOff val="60000"/>
                  </a:schemeClr>
                </a:solidFill>
                <a:latin typeface="Arial Narrow" pitchFamily="34" charset="0"/>
              </a:rPr>
              <a:t>MgO</a:t>
            </a:r>
            <a:endParaRPr lang="en-SG" sz="3200" b="1" dirty="0" smtClean="0">
              <a:solidFill>
                <a:schemeClr val="accent3">
                  <a:lumMod val="40000"/>
                  <a:lumOff val="60000"/>
                </a:schemeClr>
              </a:solidFill>
              <a:latin typeface="Arial Narrow" pitchFamily="34" charset="0"/>
            </a:endParaRPr>
          </a:p>
          <a:p>
            <a:pPr marL="363538" marR="36576" indent="80963">
              <a:lnSpc>
                <a:spcPct val="150000"/>
              </a:lnSpc>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48.6 grams Mg + 32.0 grams </a:t>
            </a:r>
            <a:r>
              <a:rPr lang="en-SG" sz="3200" b="1" dirty="0" err="1" smtClean="0">
                <a:solidFill>
                  <a:schemeClr val="accent3">
                    <a:lumMod val="40000"/>
                    <a:lumOff val="60000"/>
                  </a:schemeClr>
                </a:solidFill>
                <a:latin typeface="Arial Narrow" pitchFamily="34" charset="0"/>
              </a:rPr>
              <a:t>O</a:t>
            </a:r>
            <a:r>
              <a:rPr lang="en-SG" sz="3200" b="1" baseline="-25000" dirty="0" err="1" smtClean="0">
                <a:solidFill>
                  <a:schemeClr val="accent3">
                    <a:lumMod val="40000"/>
                    <a:lumOff val="60000"/>
                  </a:schemeClr>
                </a:solidFill>
                <a:latin typeface="Arial Narrow" pitchFamily="34" charset="0"/>
              </a:rPr>
              <a:t>2</a:t>
            </a:r>
            <a:r>
              <a:rPr lang="en-SG" sz="3200" b="1" dirty="0" smtClean="0">
                <a:solidFill>
                  <a:schemeClr val="accent3">
                    <a:lumMod val="40000"/>
                    <a:lumOff val="60000"/>
                  </a:schemeClr>
                </a:solidFill>
                <a:latin typeface="Arial Narrow" pitchFamily="34" charset="0"/>
              </a:rPr>
              <a:t> makes   80.6 g </a:t>
            </a:r>
            <a:r>
              <a:rPr lang="en-SG" sz="3200" b="1" dirty="0" err="1" smtClean="0">
                <a:solidFill>
                  <a:schemeClr val="accent3">
                    <a:lumMod val="40000"/>
                    <a:lumOff val="60000"/>
                  </a:schemeClr>
                </a:solidFill>
                <a:latin typeface="Arial Narrow" pitchFamily="34" charset="0"/>
              </a:rPr>
              <a:t>MgO</a:t>
            </a: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p:txBody>
      </p:sp>
      <p:sp>
        <p:nvSpPr>
          <p:cNvPr id="27650" name="Slide Number Placeholder 4"/>
          <p:cNvSpPr>
            <a:spLocks noGrp="1"/>
          </p:cNvSpPr>
          <p:nvPr>
            <p:ph type="sldNum" sz="quarter" idx="12"/>
          </p:nvPr>
        </p:nvSpPr>
        <p:spPr>
          <a:noFill/>
        </p:spPr>
        <p:txBody>
          <a:bodyPr/>
          <a:lstStyle/>
          <a:p>
            <a:fld id="{DFEDEA74-488A-49FF-B086-0D07B331AE99}" type="slidenum">
              <a:rPr lang="en-US"/>
              <a:pPr/>
              <a:t>23</a:t>
            </a:fld>
            <a:endParaRPr lang="en-US"/>
          </a:p>
        </p:txBody>
      </p:sp>
      <p:grpSp>
        <p:nvGrpSpPr>
          <p:cNvPr id="12" name="Group 11"/>
          <p:cNvGrpSpPr/>
          <p:nvPr/>
        </p:nvGrpSpPr>
        <p:grpSpPr>
          <a:xfrm>
            <a:off x="3498851" y="1004446"/>
            <a:ext cx="4049507" cy="584775"/>
            <a:chOff x="3498851" y="1295401"/>
            <a:chExt cx="4049507" cy="584775"/>
          </a:xfrm>
        </p:grpSpPr>
        <p:sp>
          <p:nvSpPr>
            <p:cNvPr id="11" name="Text Box 3"/>
            <p:cNvSpPr txBox="1">
              <a:spLocks noChangeArrowheads="1"/>
            </p:cNvSpPr>
            <p:nvPr/>
          </p:nvSpPr>
          <p:spPr bwMode="auto">
            <a:xfrm>
              <a:off x="3498851" y="1295401"/>
              <a:ext cx="4049507" cy="584775"/>
            </a:xfrm>
            <a:prstGeom prst="rect">
              <a:avLst/>
            </a:prstGeom>
            <a:noFill/>
            <a:ln w="9525">
              <a:noFill/>
              <a:miter lim="800000"/>
              <a:headEnd/>
              <a:tailEnd/>
            </a:ln>
          </p:spPr>
          <p:txBody>
            <a:bodyPr wrap="none">
              <a:spAutoFit/>
            </a:bodyPr>
            <a:lstStyle/>
            <a:p>
              <a:pPr algn="ctr"/>
              <a:r>
                <a:rPr lang="en-US" sz="3200" b="1" dirty="0">
                  <a:solidFill>
                    <a:srgbClr val="C00000"/>
                  </a:solidFill>
                  <a:latin typeface="Arial Narrow" pitchFamily="34" charset="0"/>
                </a:rPr>
                <a:t>2 Mg + </a:t>
              </a:r>
              <a:r>
                <a:rPr lang="en-US" sz="3200" b="1" dirty="0" err="1">
                  <a:solidFill>
                    <a:srgbClr val="C00000"/>
                  </a:solidFill>
                  <a:latin typeface="Arial Narrow" pitchFamily="34" charset="0"/>
                </a:rPr>
                <a:t>O</a:t>
              </a:r>
              <a:r>
                <a:rPr lang="en-US" sz="3200" b="1" baseline="-25000" dirty="0" err="1">
                  <a:solidFill>
                    <a:srgbClr val="C00000"/>
                  </a:solidFill>
                  <a:latin typeface="Arial Narrow" pitchFamily="34" charset="0"/>
                </a:rPr>
                <a:t>2</a:t>
              </a:r>
              <a:r>
                <a:rPr lang="en-US" sz="3200" b="1" dirty="0">
                  <a:solidFill>
                    <a:srgbClr val="C00000"/>
                  </a:solidFill>
                  <a:latin typeface="Arial Narrow" pitchFamily="34" charset="0"/>
                </a:rPr>
                <a:t>          </a:t>
              </a:r>
              <a:r>
                <a:rPr lang="en-US" sz="3200" b="1" dirty="0" smtClean="0">
                  <a:solidFill>
                    <a:srgbClr val="C00000"/>
                  </a:solidFill>
                  <a:latin typeface="Arial Narrow" pitchFamily="34" charset="0"/>
                </a:rPr>
                <a:t>    2 </a:t>
              </a:r>
              <a:r>
                <a:rPr lang="en-US" sz="3200" b="1" dirty="0" err="1">
                  <a:solidFill>
                    <a:srgbClr val="C00000"/>
                  </a:solidFill>
                  <a:latin typeface="Arial Narrow" pitchFamily="34" charset="0"/>
                </a:rPr>
                <a:t>MgO</a:t>
              </a:r>
              <a:endParaRPr lang="en-US" sz="3200" b="1" dirty="0">
                <a:solidFill>
                  <a:srgbClr val="C00000"/>
                </a:solidFill>
                <a:latin typeface="Arial Narrow" pitchFamily="34" charset="0"/>
              </a:endParaRPr>
            </a:p>
          </p:txBody>
        </p:sp>
        <p:sp>
          <p:nvSpPr>
            <p:cNvPr id="27653" name="Line 4"/>
            <p:cNvSpPr>
              <a:spLocks noChangeShapeType="1"/>
            </p:cNvSpPr>
            <p:nvPr/>
          </p:nvSpPr>
          <p:spPr bwMode="auto">
            <a:xfrm>
              <a:off x="5333424" y="1655186"/>
              <a:ext cx="1016000" cy="0"/>
            </a:xfrm>
            <a:prstGeom prst="line">
              <a:avLst/>
            </a:prstGeom>
            <a:noFill/>
            <a:ln w="38100">
              <a:solidFill>
                <a:schemeClr val="tx1"/>
              </a:solidFill>
              <a:round/>
              <a:headEnd/>
              <a:tailEnd type="triangle" w="med" len="med"/>
            </a:ln>
          </p:spPr>
          <p:txBody>
            <a:bodyPr wrap="none" anchor="ctr"/>
            <a:lstStyle/>
            <a:p>
              <a:endParaRPr lang="en-US"/>
            </a:p>
          </p:txBody>
        </p:sp>
      </p:grpSp>
      <p:sp>
        <p:nvSpPr>
          <p:cNvPr id="24585" name="Text Box 9"/>
          <p:cNvSpPr txBox="1">
            <a:spLocks noChangeArrowheads="1"/>
          </p:cNvSpPr>
          <p:nvPr/>
        </p:nvSpPr>
        <p:spPr bwMode="auto">
          <a:xfrm>
            <a:off x="4868333" y="4267200"/>
            <a:ext cx="1107996" cy="646331"/>
          </a:xfrm>
          <a:prstGeom prst="rect">
            <a:avLst/>
          </a:prstGeom>
          <a:noFill/>
          <a:ln w="9525">
            <a:noFill/>
            <a:miter lim="800000"/>
            <a:headEnd/>
            <a:tailEnd/>
          </a:ln>
        </p:spPr>
        <p:txBody>
          <a:bodyPr wrap="none">
            <a:spAutoFit/>
          </a:bodyPr>
          <a:lstStyle/>
          <a:p>
            <a:r>
              <a:rPr lang="en-US" sz="3600" b="1" i="1" dirty="0">
                <a:solidFill>
                  <a:srgbClr val="C00000"/>
                </a:solidFill>
              </a:rPr>
              <a:t>NOT</a:t>
            </a:r>
          </a:p>
        </p:txBody>
      </p:sp>
      <p:sp>
        <p:nvSpPr>
          <p:cNvPr id="24587" name="Text Box 11"/>
          <p:cNvSpPr txBox="1">
            <a:spLocks noChangeArrowheads="1"/>
          </p:cNvSpPr>
          <p:nvPr/>
        </p:nvSpPr>
        <p:spPr bwMode="auto">
          <a:xfrm>
            <a:off x="1530352" y="5105401"/>
            <a:ext cx="8164415" cy="584775"/>
          </a:xfrm>
          <a:prstGeom prst="rect">
            <a:avLst/>
          </a:prstGeom>
          <a:noFill/>
          <a:ln w="9525">
            <a:noFill/>
            <a:miter lim="800000"/>
            <a:headEnd/>
            <a:tailEnd/>
          </a:ln>
        </p:spPr>
        <p:txBody>
          <a:bodyPr wrap="none">
            <a:spAutoFit/>
          </a:bodyPr>
          <a:lstStyle/>
          <a:p>
            <a:pPr>
              <a:spcBef>
                <a:spcPct val="50000"/>
              </a:spcBef>
            </a:pPr>
            <a:r>
              <a:rPr lang="en-US" sz="3200" b="1" dirty="0">
                <a:solidFill>
                  <a:srgbClr val="FFC000"/>
                </a:solidFill>
                <a:latin typeface="Arial Narrow" pitchFamily="34" charset="0"/>
              </a:rPr>
              <a:t>2 grams Mg + 1 gram </a:t>
            </a:r>
            <a:r>
              <a:rPr lang="en-US" sz="3200" b="1" dirty="0" err="1">
                <a:solidFill>
                  <a:srgbClr val="FFC000"/>
                </a:solidFill>
                <a:latin typeface="Arial Narrow" pitchFamily="34" charset="0"/>
              </a:rPr>
              <a:t>O</a:t>
            </a:r>
            <a:r>
              <a:rPr lang="en-US" sz="3200" b="1" baseline="-25000" dirty="0" err="1">
                <a:solidFill>
                  <a:srgbClr val="FFC000"/>
                </a:solidFill>
                <a:latin typeface="Arial Narrow" pitchFamily="34" charset="0"/>
              </a:rPr>
              <a:t>2</a:t>
            </a:r>
            <a:r>
              <a:rPr lang="en-US" sz="3200" b="1" dirty="0">
                <a:solidFill>
                  <a:srgbClr val="FFC000"/>
                </a:solidFill>
                <a:latin typeface="Arial Narrow" pitchFamily="34" charset="0"/>
              </a:rPr>
              <a:t> makes 2 g </a:t>
            </a:r>
            <a:r>
              <a:rPr lang="en-US" sz="3200" b="1" dirty="0" err="1" smtClean="0">
                <a:solidFill>
                  <a:srgbClr val="FFC000"/>
                </a:solidFill>
                <a:latin typeface="Arial Narrow" pitchFamily="34" charset="0"/>
              </a:rPr>
              <a:t>MgO</a:t>
            </a:r>
            <a:r>
              <a:rPr lang="en-US" sz="3200" b="1" dirty="0" smtClean="0">
                <a:solidFill>
                  <a:srgbClr val="FFC000"/>
                </a:solidFill>
                <a:latin typeface="Arial Narrow" pitchFamily="34" charset="0"/>
              </a:rPr>
              <a:t>                 </a:t>
            </a:r>
            <a:endParaRPr lang="en-US" sz="3200" b="1" dirty="0">
              <a:solidFill>
                <a:srgbClr val="FFC000"/>
              </a:solidFill>
              <a:latin typeface="Arial Narrow" pitchFamily="34" charset="0"/>
            </a:endParaRPr>
          </a:p>
        </p:txBody>
      </p:sp>
      <p:sp>
        <p:nvSpPr>
          <p:cNvPr id="9" name="Text Box 3"/>
          <p:cNvSpPr txBox="1">
            <a:spLocks noChangeArrowheads="1"/>
          </p:cNvSpPr>
          <p:nvPr/>
        </p:nvSpPr>
        <p:spPr bwMode="auto">
          <a:xfrm>
            <a:off x="2116" y="1588"/>
            <a:ext cx="12189883" cy="769441"/>
          </a:xfrm>
          <a:prstGeom prst="rect">
            <a:avLst/>
          </a:prstGeom>
          <a:noFill/>
          <a:ln w="9525">
            <a:noFill/>
            <a:miter lim="800000"/>
            <a:headEnd/>
            <a:tailEnd/>
          </a:ln>
        </p:spPr>
        <p:txBody>
          <a:bodyPr wrap="square">
            <a:spAutoFit/>
          </a:bodyPr>
          <a:lstStyle/>
          <a:p>
            <a:pPr algn="ctr"/>
            <a:r>
              <a:rPr lang="en-US" sz="4400" b="1" cap="all" dirty="0" smtClean="0">
                <a:ln>
                  <a:solidFill>
                    <a:srgbClr val="666666"/>
                  </a:solidFill>
                </a:ln>
                <a:solidFill>
                  <a:srgbClr val="FFC000"/>
                </a:solidFill>
                <a:latin typeface="Arial Narrow" pitchFamily="34" charset="0"/>
              </a:rPr>
              <a:t>How to read chemical equations</a:t>
            </a:r>
            <a:endParaRPr lang="en-US" sz="4400" b="1" cap="all" dirty="0">
              <a:ln>
                <a:solidFill>
                  <a:srgbClr val="666666"/>
                </a:solidFill>
              </a:ln>
              <a:solidFill>
                <a:srgbClr val="FFC000"/>
              </a:solidFill>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4587"/>
                                        </p:tgtEl>
                                        <p:attrNameLst>
                                          <p:attrName>style.visibility</p:attrName>
                                        </p:attrNameLst>
                                      </p:cBhvr>
                                      <p:to>
                                        <p:strVal val="visible"/>
                                      </p:to>
                                    </p:set>
                                    <p:anim calcmode="lin" valueType="num">
                                      <p:cBhvr>
                                        <p:cTn id="7" dur="500" fill="hold"/>
                                        <p:tgtEl>
                                          <p:spTgt spid="24587"/>
                                        </p:tgtEl>
                                        <p:attrNameLst>
                                          <p:attrName>ppt_w</p:attrName>
                                        </p:attrNameLst>
                                      </p:cBhvr>
                                      <p:tavLst>
                                        <p:tav tm="0">
                                          <p:val>
                                            <p:fltVal val="0"/>
                                          </p:val>
                                        </p:tav>
                                        <p:tav tm="100000">
                                          <p:val>
                                            <p:strVal val="#ppt_w"/>
                                          </p:val>
                                        </p:tav>
                                      </p:tavLst>
                                    </p:anim>
                                    <p:anim calcmode="lin" valueType="num">
                                      <p:cBhvr>
                                        <p:cTn id="8" dur="500" fill="hold"/>
                                        <p:tgtEl>
                                          <p:spTgt spid="24587"/>
                                        </p:tgtEl>
                                        <p:attrNameLst>
                                          <p:attrName>ppt_h</p:attrName>
                                        </p:attrNameLst>
                                      </p:cBhvr>
                                      <p:tavLst>
                                        <p:tav tm="0">
                                          <p:val>
                                            <p:fltVal val="0"/>
                                          </p:val>
                                        </p:tav>
                                        <p:tav tm="100000">
                                          <p:val>
                                            <p:strVal val="#ppt_h"/>
                                          </p:val>
                                        </p:tav>
                                      </p:tavLst>
                                    </p:anim>
                                    <p:animEffect transition="in" filter="fade">
                                      <p:cBhvr>
                                        <p:cTn id="9" dur="500"/>
                                        <p:tgtEl>
                                          <p:spTgt spid="24587"/>
                                        </p:tgtEl>
                                      </p:cBhvr>
                                    </p:animEffect>
                                  </p:childTnLst>
                                </p:cTn>
                              </p:par>
                              <p:par>
                                <p:cTn id="10" presetID="53" presetClass="entr" presetSubtype="0" fill="hold" grpId="0" nodeType="withEffect">
                                  <p:stCondLst>
                                    <p:cond delay="0"/>
                                  </p:stCondLst>
                                  <p:childTnLst>
                                    <p:set>
                                      <p:cBhvr>
                                        <p:cTn id="11" dur="1" fill="hold">
                                          <p:stCondLst>
                                            <p:cond delay="0"/>
                                          </p:stCondLst>
                                        </p:cTn>
                                        <p:tgtEl>
                                          <p:spTgt spid="24585"/>
                                        </p:tgtEl>
                                        <p:attrNameLst>
                                          <p:attrName>style.visibility</p:attrName>
                                        </p:attrNameLst>
                                      </p:cBhvr>
                                      <p:to>
                                        <p:strVal val="visible"/>
                                      </p:to>
                                    </p:set>
                                    <p:anim calcmode="lin" valueType="num">
                                      <p:cBhvr>
                                        <p:cTn id="12" dur="500" fill="hold"/>
                                        <p:tgtEl>
                                          <p:spTgt spid="24585"/>
                                        </p:tgtEl>
                                        <p:attrNameLst>
                                          <p:attrName>ppt_w</p:attrName>
                                        </p:attrNameLst>
                                      </p:cBhvr>
                                      <p:tavLst>
                                        <p:tav tm="0">
                                          <p:val>
                                            <p:fltVal val="0"/>
                                          </p:val>
                                        </p:tav>
                                        <p:tav tm="100000">
                                          <p:val>
                                            <p:strVal val="#ppt_w"/>
                                          </p:val>
                                        </p:tav>
                                      </p:tavLst>
                                    </p:anim>
                                    <p:anim calcmode="lin" valueType="num">
                                      <p:cBhvr>
                                        <p:cTn id="13" dur="500" fill="hold"/>
                                        <p:tgtEl>
                                          <p:spTgt spid="24585"/>
                                        </p:tgtEl>
                                        <p:attrNameLst>
                                          <p:attrName>ppt_h</p:attrName>
                                        </p:attrNameLst>
                                      </p:cBhvr>
                                      <p:tavLst>
                                        <p:tav tm="0">
                                          <p:val>
                                            <p:fltVal val="0"/>
                                          </p:val>
                                        </p:tav>
                                        <p:tav tm="100000">
                                          <p:val>
                                            <p:strVal val="#ppt_h"/>
                                          </p:val>
                                        </p:tav>
                                      </p:tavLst>
                                    </p:anim>
                                    <p:animEffect transition="in" filter="fade">
                                      <p:cBhvr>
                                        <p:cTn id="14"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p:bldP spid="24587"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1041016"/>
            <a:ext cx="12192000" cy="6001643"/>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Write the correct formula (s) for the reactants on the left side and the correct formula (s) for the product(s) on the right side of the equation.</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Change the numbers in front of the formulas (coefficients) to make the number of atoms of each element the same on both sides of the equation. Do not change the subscript.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Start by balancing those elements that appear in only one reactant and one product.</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Balance those elements that appear in two or more reactants or products.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Check to make sure that you have the same number of each type of atom on both sides of the equation.</a:t>
            </a:r>
          </a:p>
          <a:p>
            <a:pPr marL="363538" marR="36576" indent="80963">
              <a:buClr>
                <a:srgbClr val="C00000"/>
              </a:buClr>
              <a:buSzPct val="80000"/>
            </a:pPr>
            <a:endParaRPr lang="en-US" sz="3200" b="1" dirty="0" smtClean="0">
              <a:solidFill>
                <a:schemeClr val="accent3">
                  <a:lumMod val="40000"/>
                  <a:lumOff val="60000"/>
                </a:schemeClr>
              </a:solidFill>
              <a:latin typeface="Arial Narrow" pitchFamily="34" charset="0"/>
            </a:endParaRPr>
          </a:p>
        </p:txBody>
      </p:sp>
      <p:sp>
        <p:nvSpPr>
          <p:cNvPr id="28674" name="Slide Number Placeholder 3"/>
          <p:cNvSpPr>
            <a:spLocks noGrp="1"/>
          </p:cNvSpPr>
          <p:nvPr>
            <p:ph type="sldNum" sz="quarter" idx="12"/>
          </p:nvPr>
        </p:nvSpPr>
        <p:spPr>
          <a:noFill/>
        </p:spPr>
        <p:txBody>
          <a:bodyPr/>
          <a:lstStyle/>
          <a:p>
            <a:fld id="{DD883D37-84DC-4956-8688-821DB44C0CD0}" type="slidenum">
              <a:rPr lang="en-US"/>
              <a:pPr/>
              <a:t>24</a:t>
            </a:fld>
            <a:endParaRPr lang="en-US"/>
          </a:p>
        </p:txBody>
      </p:sp>
      <p:sp>
        <p:nvSpPr>
          <p:cNvPr id="28675" name="Rectangle 2"/>
          <p:cNvSpPr>
            <a:spLocks noChangeArrowheads="1"/>
          </p:cNvSpPr>
          <p:nvPr/>
        </p:nvSpPr>
        <p:spPr bwMode="auto">
          <a:xfrm>
            <a:off x="0" y="7260"/>
            <a:ext cx="12192000" cy="685800"/>
          </a:xfrm>
          <a:prstGeom prst="rect">
            <a:avLst/>
          </a:prstGeom>
          <a:noFill/>
          <a:ln w="9525">
            <a:noFill/>
            <a:miter lim="800000"/>
            <a:headEnd/>
            <a:tailEnd/>
          </a:ln>
        </p:spPr>
        <p:txBody>
          <a:bodyPr anchor="ctr"/>
          <a:lstStyle/>
          <a:p>
            <a:pPr algn="ctr"/>
            <a:r>
              <a:rPr lang="en-US" sz="4400" b="1" cap="all" dirty="0">
                <a:ln>
                  <a:solidFill>
                    <a:srgbClr val="666666"/>
                  </a:solidFill>
                </a:ln>
                <a:solidFill>
                  <a:srgbClr val="FFC000"/>
                </a:solidFill>
                <a:latin typeface="Arial Narrow" pitchFamily="34" charset="0"/>
              </a:rPr>
              <a:t>Balancing Chemical Equations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2"/>
          </p:nvPr>
        </p:nvSpPr>
        <p:spPr>
          <a:noFill/>
        </p:spPr>
        <p:txBody>
          <a:bodyPr/>
          <a:lstStyle/>
          <a:p>
            <a:fld id="{F813BE26-E5CC-4C15-8941-C0132A737A17}" type="slidenum">
              <a:rPr lang="en-US"/>
              <a:pPr/>
              <a:t>25</a:t>
            </a:fld>
            <a:endParaRPr lang="en-US"/>
          </a:p>
        </p:txBody>
      </p:sp>
      <p:sp>
        <p:nvSpPr>
          <p:cNvPr id="11268" name="Text Box 4"/>
          <p:cNvSpPr txBox="1">
            <a:spLocks noChangeArrowheads="1"/>
          </p:cNvSpPr>
          <p:nvPr/>
        </p:nvSpPr>
        <p:spPr bwMode="auto">
          <a:xfrm>
            <a:off x="711200" y="3804794"/>
            <a:ext cx="10769600" cy="3016210"/>
          </a:xfrm>
          <a:prstGeom prst="rect">
            <a:avLst/>
          </a:prstGeom>
          <a:noFill/>
          <a:ln w="9525">
            <a:noFill/>
            <a:miter lim="800000"/>
            <a:headEnd/>
            <a:tailEnd/>
          </a:ln>
        </p:spPr>
        <p:txBody>
          <a:bodyPr>
            <a:spAutoFit/>
          </a:bodyPr>
          <a:lstStyle/>
          <a:p>
            <a:pPr marL="457200" indent="-457200">
              <a:spcBef>
                <a:spcPts val="1200"/>
              </a:spcBef>
              <a:buClr>
                <a:srgbClr val="C00000"/>
              </a:buClr>
              <a:buFont typeface="Wingdings" pitchFamily="2" charset="2"/>
              <a:buChar char="v"/>
            </a:pPr>
            <a:r>
              <a:rPr lang="en-US" sz="3200" b="1" dirty="0">
                <a:solidFill>
                  <a:schemeClr val="accent3">
                    <a:lumMod val="40000"/>
                    <a:lumOff val="60000"/>
                  </a:schemeClr>
                </a:solidFill>
                <a:latin typeface="Arial Narrow" pitchFamily="34" charset="0"/>
              </a:rPr>
              <a:t>Write balanced chemical equation.</a:t>
            </a:r>
          </a:p>
          <a:p>
            <a:pPr marL="457200" indent="-457200">
              <a:spcBef>
                <a:spcPts val="1200"/>
              </a:spcBef>
              <a:buClr>
                <a:srgbClr val="C00000"/>
              </a:buClr>
              <a:buFont typeface="Wingdings" pitchFamily="2" charset="2"/>
              <a:buChar char="v"/>
            </a:pPr>
            <a:r>
              <a:rPr lang="en-US" sz="3200" b="1" dirty="0">
                <a:solidFill>
                  <a:schemeClr val="accent3">
                    <a:lumMod val="40000"/>
                    <a:lumOff val="60000"/>
                  </a:schemeClr>
                </a:solidFill>
                <a:latin typeface="Arial Narrow" pitchFamily="34" charset="0"/>
              </a:rPr>
              <a:t>Convert quantities of known substances into moles.</a:t>
            </a:r>
          </a:p>
          <a:p>
            <a:pPr marL="457200" indent="-457200">
              <a:spcBef>
                <a:spcPts val="1200"/>
              </a:spcBef>
              <a:buClr>
                <a:srgbClr val="C00000"/>
              </a:buClr>
              <a:buFont typeface="Wingdings" pitchFamily="2" charset="2"/>
              <a:buChar char="v"/>
            </a:pPr>
            <a:r>
              <a:rPr lang="en-US" sz="3200" b="1" dirty="0">
                <a:solidFill>
                  <a:schemeClr val="accent3">
                    <a:lumMod val="40000"/>
                    <a:lumOff val="60000"/>
                  </a:schemeClr>
                </a:solidFill>
                <a:latin typeface="Arial Narrow" pitchFamily="34" charset="0"/>
              </a:rPr>
              <a:t>Use coefficients in balanced equation to calculate the number of moles of the sought quantity.</a:t>
            </a:r>
          </a:p>
          <a:p>
            <a:pPr marL="457200" indent="-457200">
              <a:spcBef>
                <a:spcPts val="1200"/>
              </a:spcBef>
              <a:buClr>
                <a:srgbClr val="C00000"/>
              </a:buClr>
              <a:buFont typeface="Wingdings" pitchFamily="2" charset="2"/>
              <a:buChar char="v"/>
            </a:pPr>
            <a:r>
              <a:rPr lang="en-US" sz="3200" b="1" dirty="0">
                <a:solidFill>
                  <a:schemeClr val="accent3">
                    <a:lumMod val="40000"/>
                    <a:lumOff val="60000"/>
                  </a:schemeClr>
                </a:solidFill>
                <a:latin typeface="Arial Narrow" pitchFamily="34" charset="0"/>
              </a:rPr>
              <a:t>Convert moles of sought quantity into desired units.</a:t>
            </a:r>
          </a:p>
        </p:txBody>
      </p:sp>
      <p:sp>
        <p:nvSpPr>
          <p:cNvPr id="32772" name="Text Box 5"/>
          <p:cNvSpPr txBox="1">
            <a:spLocks noChangeArrowheads="1"/>
          </p:cNvSpPr>
          <p:nvPr/>
        </p:nvSpPr>
        <p:spPr bwMode="auto">
          <a:xfrm>
            <a:off x="0" y="7260"/>
            <a:ext cx="12192000" cy="769441"/>
          </a:xfrm>
          <a:prstGeom prst="rect">
            <a:avLst/>
          </a:prstGeom>
          <a:noFill/>
          <a:ln w="9525">
            <a:noFill/>
            <a:miter lim="800000"/>
            <a:headEnd/>
            <a:tailEnd/>
          </a:ln>
        </p:spPr>
        <p:txBody>
          <a:bodyPr wrap="square">
            <a:spAutoFit/>
          </a:bodyPr>
          <a:lstStyle/>
          <a:p>
            <a:pPr algn="ctr"/>
            <a:r>
              <a:rPr lang="en-US" sz="4400" b="1" cap="all" dirty="0">
                <a:ln>
                  <a:solidFill>
                    <a:srgbClr val="666666"/>
                  </a:solidFill>
                </a:ln>
                <a:solidFill>
                  <a:srgbClr val="FFC000"/>
                </a:solidFill>
                <a:latin typeface="Arial Narrow" pitchFamily="34" charset="0"/>
              </a:rPr>
              <a:t>Amounts of Reactants and Products</a:t>
            </a:r>
          </a:p>
        </p:txBody>
      </p:sp>
      <p:pic>
        <p:nvPicPr>
          <p:cNvPr id="11272" name="Picture 8"/>
          <p:cNvPicPr>
            <a:picLocks noChangeAspect="1" noChangeArrowheads="1"/>
          </p:cNvPicPr>
          <p:nvPr/>
        </p:nvPicPr>
        <p:blipFill>
          <a:blip r:embed="rId2">
            <a:duotone>
              <a:prstClr val="black"/>
              <a:schemeClr val="accent4">
                <a:lumMod val="60000"/>
                <a:lumOff val="40000"/>
                <a:tint val="45000"/>
                <a:satMod val="400000"/>
              </a:schemeClr>
            </a:duotone>
          </a:blip>
          <a:srcRect/>
          <a:stretch>
            <a:fillRect/>
          </a:stretch>
        </p:blipFill>
        <p:spPr bwMode="auto">
          <a:xfrm>
            <a:off x="1727201" y="831852"/>
            <a:ext cx="7620000" cy="2929225"/>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1047"/>
          <p:cNvSpPr txBox="1">
            <a:spLocks noChangeArrowheads="1"/>
          </p:cNvSpPr>
          <p:nvPr/>
        </p:nvSpPr>
        <p:spPr bwMode="auto">
          <a:xfrm>
            <a:off x="2248924" y="3929565"/>
            <a:ext cx="8820043" cy="3046988"/>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    2 mole CH</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OH reacts to form =    4              mole H</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p>
          <a:p>
            <a:endParaRPr lang="en-US" sz="2400" b="1" dirty="0" smtClean="0">
              <a:solidFill>
                <a:schemeClr val="accent3">
                  <a:lumMod val="40000"/>
                  <a:lumOff val="60000"/>
                </a:schemeClr>
              </a:solidFill>
              <a:latin typeface="Arial Narrow" pitchFamily="34" charset="0"/>
            </a:endParaRPr>
          </a:p>
          <a:p>
            <a:r>
              <a:rPr lang="en-US" sz="2400" b="1" dirty="0" smtClean="0">
                <a:solidFill>
                  <a:schemeClr val="accent3">
                    <a:lumMod val="40000"/>
                    <a:lumOff val="60000"/>
                  </a:schemeClr>
                </a:solidFill>
                <a:latin typeface="Arial Narrow" pitchFamily="34" charset="0"/>
              </a:rPr>
              <a:t>    1 mole CH</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OH reacts to form =   4/2            mole H</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p>
          <a:p>
            <a:endParaRPr lang="en-US" sz="2400" b="1" dirty="0" smtClean="0">
              <a:solidFill>
                <a:schemeClr val="accent3">
                  <a:lumMod val="40000"/>
                  <a:lumOff val="60000"/>
                </a:schemeClr>
              </a:solidFill>
              <a:latin typeface="Arial Narrow" pitchFamily="34" charset="0"/>
            </a:endParaRPr>
          </a:p>
          <a:p>
            <a:r>
              <a:rPr lang="en-US" sz="2400" b="1" dirty="0" smtClean="0">
                <a:solidFill>
                  <a:srgbClr val="FFC000"/>
                </a:solidFill>
                <a:latin typeface="Arial Narrow" pitchFamily="34" charset="0"/>
              </a:rPr>
              <a:t>6.53 </a:t>
            </a:r>
            <a:r>
              <a:rPr lang="en-US" sz="2400" b="1" dirty="0" smtClean="0">
                <a:solidFill>
                  <a:schemeClr val="accent3">
                    <a:lumMod val="40000"/>
                    <a:lumOff val="60000"/>
                  </a:schemeClr>
                </a:solidFill>
                <a:latin typeface="Arial Narrow" pitchFamily="34" charset="0"/>
              </a:rPr>
              <a:t>mole CH</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OH reacts to form =                   mole H</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 =13.06 mole H</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 </a:t>
            </a:r>
          </a:p>
          <a:p>
            <a:r>
              <a:rPr lang="en-US" sz="2400" b="1" dirty="0" smtClean="0">
                <a:solidFill>
                  <a:schemeClr val="accent3">
                    <a:lumMod val="40000"/>
                    <a:lumOff val="60000"/>
                  </a:schemeClr>
                </a:solidFill>
                <a:latin typeface="Arial Narrow" pitchFamily="34" charset="0"/>
              </a:rPr>
              <a:t>                                                       </a:t>
            </a:r>
          </a:p>
          <a:p>
            <a:r>
              <a:rPr lang="en-US" sz="2400" b="1" dirty="0" smtClean="0">
                <a:solidFill>
                  <a:schemeClr val="accent3">
                    <a:lumMod val="40000"/>
                    <a:lumOff val="60000"/>
                  </a:schemeClr>
                </a:solidFill>
                <a:latin typeface="Arial Narrow" pitchFamily="34" charset="0"/>
              </a:rPr>
              <a:t>                                                       = (13.06 x </a:t>
            </a:r>
            <a:r>
              <a:rPr lang="en-US" sz="2400" b="1" dirty="0" smtClean="0">
                <a:solidFill>
                  <a:srgbClr val="FFFF00"/>
                </a:solidFill>
                <a:latin typeface="Arial Narrow" pitchFamily="34" charset="0"/>
              </a:rPr>
              <a:t>18</a:t>
            </a:r>
            <a:r>
              <a:rPr lang="en-US" sz="2400" b="1" dirty="0" smtClean="0">
                <a:solidFill>
                  <a:schemeClr val="accent3">
                    <a:lumMod val="40000"/>
                    <a:lumOff val="60000"/>
                  </a:schemeClr>
                </a:solidFill>
                <a:latin typeface="Arial Narrow" pitchFamily="34" charset="0"/>
              </a:rPr>
              <a:t>) g H</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 </a:t>
            </a:r>
            <a:r>
              <a:rPr lang="en-US" sz="2400" b="1" dirty="0" smtClean="0">
                <a:solidFill>
                  <a:srgbClr val="FF0000"/>
                </a:solidFill>
                <a:latin typeface="Arial Narrow" pitchFamily="34" charset="0"/>
              </a:rPr>
              <a:t>=  235 g H</a:t>
            </a:r>
            <a:r>
              <a:rPr lang="en-US" sz="2400" b="1" baseline="-25000" dirty="0" smtClean="0">
                <a:solidFill>
                  <a:srgbClr val="FF0000"/>
                </a:solidFill>
                <a:latin typeface="Arial Narrow" pitchFamily="34" charset="0"/>
              </a:rPr>
              <a:t>2</a:t>
            </a:r>
            <a:r>
              <a:rPr lang="en-US" sz="2400" b="1" dirty="0" smtClean="0">
                <a:solidFill>
                  <a:srgbClr val="FF0000"/>
                </a:solidFill>
                <a:latin typeface="Arial Narrow" pitchFamily="34" charset="0"/>
              </a:rPr>
              <a:t>O</a:t>
            </a:r>
          </a:p>
          <a:p>
            <a:endParaRPr lang="en-US" sz="2400" b="1" dirty="0">
              <a:solidFill>
                <a:schemeClr val="accent3">
                  <a:lumMod val="40000"/>
                  <a:lumOff val="60000"/>
                </a:schemeClr>
              </a:solidFill>
              <a:latin typeface="Arial Narrow" pitchFamily="34" charset="0"/>
            </a:endParaRPr>
          </a:p>
        </p:txBody>
      </p:sp>
      <p:sp>
        <p:nvSpPr>
          <p:cNvPr id="5123" name="Slide Number Placeholder 3"/>
          <p:cNvSpPr>
            <a:spLocks noGrp="1"/>
          </p:cNvSpPr>
          <p:nvPr>
            <p:ph type="sldNum" sz="quarter" idx="12"/>
          </p:nvPr>
        </p:nvSpPr>
        <p:spPr>
          <a:noFill/>
        </p:spPr>
        <p:txBody>
          <a:bodyPr/>
          <a:lstStyle/>
          <a:p>
            <a:fld id="{0DA7214E-83FE-40C6-89FD-DAB85F168A10}" type="slidenum">
              <a:rPr lang="en-US"/>
              <a:pPr/>
              <a:t>26</a:t>
            </a:fld>
            <a:endParaRPr lang="en-US" dirty="0"/>
          </a:p>
        </p:txBody>
      </p:sp>
      <p:sp>
        <p:nvSpPr>
          <p:cNvPr id="5124" name="Text Box 1030"/>
          <p:cNvSpPr txBox="1">
            <a:spLocks noChangeArrowheads="1"/>
          </p:cNvSpPr>
          <p:nvPr/>
        </p:nvSpPr>
        <p:spPr bwMode="auto">
          <a:xfrm>
            <a:off x="1219328" y="120650"/>
            <a:ext cx="9956800" cy="584775"/>
          </a:xfrm>
          <a:prstGeom prst="rect">
            <a:avLst/>
          </a:prstGeom>
          <a:noFill/>
          <a:ln w="9525">
            <a:noFill/>
            <a:miter lim="800000"/>
            <a:headEnd/>
            <a:tailEnd/>
          </a:ln>
        </p:spPr>
        <p:txBody>
          <a:bodyPr>
            <a:spAutoFit/>
          </a:bodyPr>
          <a:lstStyle/>
          <a:p>
            <a:pPr>
              <a:spcBef>
                <a:spcPct val="50000"/>
              </a:spcBef>
            </a:pPr>
            <a:r>
              <a:rPr lang="en-US" sz="3200" b="1" dirty="0">
                <a:solidFill>
                  <a:srgbClr val="FFC000"/>
                </a:solidFill>
                <a:latin typeface="Arial Narrow" pitchFamily="34" charset="0"/>
              </a:rPr>
              <a:t>Methanol burns in air according to the equation</a:t>
            </a:r>
          </a:p>
        </p:txBody>
      </p:sp>
      <p:grpSp>
        <p:nvGrpSpPr>
          <p:cNvPr id="2" name="Group 1033"/>
          <p:cNvGrpSpPr>
            <a:grpSpLocks/>
          </p:cNvGrpSpPr>
          <p:nvPr/>
        </p:nvGrpSpPr>
        <p:grpSpPr bwMode="auto">
          <a:xfrm>
            <a:off x="2878178" y="604839"/>
            <a:ext cx="5395384" cy="584201"/>
            <a:chOff x="1215" y="649"/>
            <a:chExt cx="2549" cy="368"/>
          </a:xfrm>
        </p:grpSpPr>
        <p:sp>
          <p:nvSpPr>
            <p:cNvPr id="5163" name="Text Box 1031"/>
            <p:cNvSpPr txBox="1">
              <a:spLocks noChangeArrowheads="1"/>
            </p:cNvSpPr>
            <p:nvPr/>
          </p:nvSpPr>
          <p:spPr bwMode="auto">
            <a:xfrm>
              <a:off x="1215" y="649"/>
              <a:ext cx="2549" cy="368"/>
            </a:xfrm>
            <a:prstGeom prst="rect">
              <a:avLst/>
            </a:prstGeom>
            <a:noFill/>
            <a:ln w="9525">
              <a:noFill/>
              <a:miter lim="800000"/>
              <a:headEnd/>
              <a:tailEnd/>
            </a:ln>
          </p:spPr>
          <p:txBody>
            <a:bodyPr wrap="none">
              <a:spAutoFit/>
            </a:bodyPr>
            <a:lstStyle/>
            <a:p>
              <a:pPr algn="r"/>
              <a:r>
                <a:rPr lang="en-US" sz="3200" b="1" dirty="0">
                  <a:solidFill>
                    <a:srgbClr val="FFC000"/>
                  </a:solidFill>
                  <a:latin typeface="Arial Narrow" pitchFamily="34" charset="0"/>
                </a:rPr>
                <a:t>2CH</a:t>
              </a:r>
              <a:r>
                <a:rPr lang="en-US" sz="3200" b="1" baseline="-25000" dirty="0">
                  <a:solidFill>
                    <a:srgbClr val="FFC000"/>
                  </a:solidFill>
                  <a:latin typeface="Arial Narrow" pitchFamily="34" charset="0"/>
                </a:rPr>
                <a:t>3</a:t>
              </a:r>
              <a:r>
                <a:rPr lang="en-US" sz="3200" b="1" dirty="0">
                  <a:solidFill>
                    <a:srgbClr val="FFC000"/>
                  </a:solidFill>
                  <a:latin typeface="Arial Narrow" pitchFamily="34" charset="0"/>
                </a:rPr>
                <a:t>OH + 3O</a:t>
              </a:r>
              <a:r>
                <a:rPr lang="en-US" sz="3200" b="1" baseline="-25000" dirty="0">
                  <a:solidFill>
                    <a:srgbClr val="FFC000"/>
                  </a:solidFill>
                  <a:latin typeface="Arial Narrow" pitchFamily="34" charset="0"/>
                </a:rPr>
                <a:t>2</a:t>
              </a:r>
              <a:r>
                <a:rPr lang="en-US" sz="3200" b="1" dirty="0">
                  <a:solidFill>
                    <a:srgbClr val="FFC000"/>
                  </a:solidFill>
                  <a:latin typeface="Arial Narrow" pitchFamily="34" charset="0"/>
                </a:rPr>
                <a:t>          2CO</a:t>
              </a:r>
              <a:r>
                <a:rPr lang="en-US" sz="3200" b="1" baseline="-25000" dirty="0">
                  <a:solidFill>
                    <a:srgbClr val="FFC000"/>
                  </a:solidFill>
                  <a:latin typeface="Arial Narrow" pitchFamily="34" charset="0"/>
                </a:rPr>
                <a:t>2</a:t>
              </a:r>
              <a:r>
                <a:rPr lang="en-US" sz="3200" b="1" dirty="0">
                  <a:solidFill>
                    <a:srgbClr val="FFC000"/>
                  </a:solidFill>
                  <a:latin typeface="Arial Narrow" pitchFamily="34" charset="0"/>
                </a:rPr>
                <a:t> + 4H</a:t>
              </a:r>
              <a:r>
                <a:rPr lang="en-US" sz="3200" b="1" baseline="-25000" dirty="0">
                  <a:solidFill>
                    <a:srgbClr val="FFC000"/>
                  </a:solidFill>
                  <a:latin typeface="Arial Narrow" pitchFamily="34" charset="0"/>
                </a:rPr>
                <a:t>2</a:t>
              </a:r>
              <a:r>
                <a:rPr lang="en-US" sz="3200" b="1" dirty="0">
                  <a:solidFill>
                    <a:srgbClr val="FFC000"/>
                  </a:solidFill>
                  <a:latin typeface="Arial Narrow" pitchFamily="34" charset="0"/>
                </a:rPr>
                <a:t>O</a:t>
              </a:r>
            </a:p>
          </p:txBody>
        </p:sp>
        <p:sp>
          <p:nvSpPr>
            <p:cNvPr id="5164" name="Line 1032"/>
            <p:cNvSpPr>
              <a:spLocks noChangeShapeType="1"/>
            </p:cNvSpPr>
            <p:nvPr/>
          </p:nvSpPr>
          <p:spPr bwMode="auto">
            <a:xfrm>
              <a:off x="2312" y="800"/>
              <a:ext cx="432" cy="0"/>
            </a:xfrm>
            <a:prstGeom prst="line">
              <a:avLst/>
            </a:prstGeom>
            <a:noFill/>
            <a:ln w="25400">
              <a:solidFill>
                <a:srgbClr val="FFC000"/>
              </a:solidFill>
              <a:round/>
              <a:headEnd/>
              <a:tailEnd type="triangle" w="med" len="med"/>
            </a:ln>
          </p:spPr>
          <p:txBody>
            <a:bodyPr/>
            <a:lstStyle/>
            <a:p>
              <a:endParaRPr lang="en-US" sz="3200" b="1">
                <a:solidFill>
                  <a:srgbClr val="FFC000"/>
                </a:solidFill>
                <a:latin typeface="Arial Narrow" pitchFamily="34" charset="0"/>
              </a:endParaRPr>
            </a:p>
          </p:txBody>
        </p:sp>
      </p:grpSp>
      <p:sp>
        <p:nvSpPr>
          <p:cNvPr id="5126" name="Text Box 1034"/>
          <p:cNvSpPr txBox="1">
            <a:spLocks noChangeArrowheads="1"/>
          </p:cNvSpPr>
          <p:nvPr/>
        </p:nvSpPr>
        <p:spPr bwMode="auto">
          <a:xfrm>
            <a:off x="1219328" y="1050925"/>
            <a:ext cx="9550400" cy="1077218"/>
          </a:xfrm>
          <a:prstGeom prst="rect">
            <a:avLst/>
          </a:prstGeom>
          <a:noFill/>
          <a:ln w="9525">
            <a:noFill/>
            <a:miter lim="800000"/>
            <a:headEnd/>
            <a:tailEnd/>
          </a:ln>
        </p:spPr>
        <p:txBody>
          <a:bodyPr>
            <a:spAutoFit/>
          </a:bodyPr>
          <a:lstStyle/>
          <a:p>
            <a:r>
              <a:rPr lang="en-US" sz="3200" b="1" dirty="0">
                <a:solidFill>
                  <a:srgbClr val="FFC000"/>
                </a:solidFill>
                <a:latin typeface="Arial Narrow" pitchFamily="34" charset="0"/>
              </a:rPr>
              <a:t>If 209 g of methanol are used up in the combustion, </a:t>
            </a:r>
            <a:br>
              <a:rPr lang="en-US" sz="3200" b="1" dirty="0">
                <a:solidFill>
                  <a:srgbClr val="FFC000"/>
                </a:solidFill>
                <a:latin typeface="Arial Narrow" pitchFamily="34" charset="0"/>
              </a:rPr>
            </a:br>
            <a:r>
              <a:rPr lang="en-US" sz="3200" b="1" dirty="0">
                <a:solidFill>
                  <a:srgbClr val="FFC000"/>
                </a:solidFill>
                <a:latin typeface="Arial Narrow" pitchFamily="34" charset="0"/>
              </a:rPr>
              <a:t>what mass of water is produced?</a:t>
            </a:r>
          </a:p>
        </p:txBody>
      </p:sp>
      <p:sp>
        <p:nvSpPr>
          <p:cNvPr id="36884" name="Text Box 1044"/>
          <p:cNvSpPr txBox="1">
            <a:spLocks noChangeArrowheads="1"/>
          </p:cNvSpPr>
          <p:nvPr/>
        </p:nvSpPr>
        <p:spPr bwMode="auto">
          <a:xfrm>
            <a:off x="981937" y="2437408"/>
            <a:ext cx="9693980" cy="461665"/>
          </a:xfrm>
          <a:prstGeom prst="rect">
            <a:avLst/>
          </a:prstGeom>
          <a:noFill/>
          <a:ln w="9525">
            <a:noFill/>
            <a:miter lim="800000"/>
            <a:headEnd/>
            <a:tailEnd/>
          </a:ln>
        </p:spPr>
        <p:txBody>
          <a:bodyPr wrap="square">
            <a:spAutoFit/>
          </a:bodyPr>
          <a:lstStyle/>
          <a:p>
            <a:r>
              <a:rPr lang="en-US" sz="2400" b="1" dirty="0" smtClean="0">
                <a:solidFill>
                  <a:srgbClr val="C00000"/>
                </a:solidFill>
                <a:latin typeface="Arial Narrow" pitchFamily="34" charset="0"/>
              </a:rPr>
              <a:t>Given mass :                </a:t>
            </a:r>
            <a:r>
              <a:rPr lang="en-US" sz="2400" b="1" dirty="0" smtClean="0">
                <a:solidFill>
                  <a:schemeClr val="accent3">
                    <a:lumMod val="40000"/>
                    <a:lumOff val="60000"/>
                  </a:schemeClr>
                </a:solidFill>
                <a:latin typeface="Arial Narrow" pitchFamily="34" charset="0"/>
              </a:rPr>
              <a:t>209 g                                        ?g</a:t>
            </a:r>
            <a:r>
              <a:rPr lang="en-US" sz="2400" b="1" dirty="0" smtClean="0">
                <a:solidFill>
                  <a:srgbClr val="C00000"/>
                </a:solidFill>
                <a:latin typeface="Arial Narrow" pitchFamily="34" charset="0"/>
              </a:rPr>
              <a:t> </a:t>
            </a:r>
            <a:endParaRPr lang="en-US" sz="2400" b="1" dirty="0">
              <a:solidFill>
                <a:srgbClr val="C00000"/>
              </a:solidFill>
              <a:latin typeface="Arial Narrow" pitchFamily="34" charset="0"/>
            </a:endParaRPr>
          </a:p>
        </p:txBody>
      </p:sp>
      <p:graphicFrame>
        <p:nvGraphicFramePr>
          <p:cNvPr id="5122" name="Object 2"/>
          <p:cNvGraphicFramePr>
            <a:graphicFrameLocks noChangeAspect="1"/>
          </p:cNvGraphicFramePr>
          <p:nvPr/>
        </p:nvGraphicFramePr>
        <p:xfrm>
          <a:off x="203200" y="152400"/>
          <a:ext cx="865717" cy="1239838"/>
        </p:xfrm>
        <a:graphic>
          <a:graphicData uri="http://schemas.openxmlformats.org/presentationml/2006/ole">
            <mc:AlternateContent xmlns:mc="http://schemas.openxmlformats.org/markup-compatibility/2006">
              <mc:Choice xmlns:v="urn:schemas-microsoft-com:vml" Requires="v">
                <p:oleObj spid="_x0000_s38915"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52400"/>
                        <a:ext cx="865717"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 name="Group 60"/>
          <p:cNvGrpSpPr/>
          <p:nvPr/>
        </p:nvGrpSpPr>
        <p:grpSpPr>
          <a:xfrm>
            <a:off x="6412969" y="5182515"/>
            <a:ext cx="1139735" cy="854075"/>
            <a:chOff x="7448005" y="4860865"/>
            <a:chExt cx="1283232" cy="854075"/>
          </a:xfrm>
        </p:grpSpPr>
        <p:grpSp>
          <p:nvGrpSpPr>
            <p:cNvPr id="56" name="Group 52"/>
            <p:cNvGrpSpPr>
              <a:grpSpLocks/>
            </p:cNvGrpSpPr>
            <p:nvPr/>
          </p:nvGrpSpPr>
          <p:grpSpPr bwMode="auto">
            <a:xfrm>
              <a:off x="7487975" y="4860865"/>
              <a:ext cx="1240366" cy="854075"/>
              <a:chOff x="1051" y="1867"/>
              <a:chExt cx="586" cy="538"/>
            </a:xfrm>
          </p:grpSpPr>
          <p:sp>
            <p:nvSpPr>
              <p:cNvPr id="57" name="Text Box 24"/>
              <p:cNvSpPr txBox="1">
                <a:spLocks noChangeArrowheads="1"/>
              </p:cNvSpPr>
              <p:nvPr/>
            </p:nvSpPr>
            <p:spPr bwMode="auto">
              <a:xfrm>
                <a:off x="1051" y="1867"/>
                <a:ext cx="586" cy="291"/>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4 x 6.53</a:t>
                </a:r>
                <a:endParaRPr lang="en-US" sz="2400" b="1" dirty="0">
                  <a:solidFill>
                    <a:schemeClr val="accent3">
                      <a:lumMod val="40000"/>
                      <a:lumOff val="60000"/>
                    </a:schemeClr>
                  </a:solidFill>
                  <a:latin typeface="Arial Narrow" pitchFamily="34" charset="0"/>
                </a:endParaRPr>
              </a:p>
            </p:txBody>
          </p:sp>
          <p:sp>
            <p:nvSpPr>
              <p:cNvPr id="58" name="Text Box 25"/>
              <p:cNvSpPr txBox="1">
                <a:spLocks noChangeArrowheads="1"/>
              </p:cNvSpPr>
              <p:nvPr/>
            </p:nvSpPr>
            <p:spPr bwMode="auto">
              <a:xfrm>
                <a:off x="1206" y="2114"/>
                <a:ext cx="211" cy="291"/>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 2</a:t>
                </a:r>
                <a:endParaRPr lang="en-US" sz="2400" b="1" dirty="0">
                  <a:solidFill>
                    <a:schemeClr val="accent3">
                      <a:lumMod val="40000"/>
                      <a:lumOff val="60000"/>
                    </a:schemeClr>
                  </a:solidFill>
                  <a:latin typeface="Arial Narrow" pitchFamily="34" charset="0"/>
                </a:endParaRPr>
              </a:p>
            </p:txBody>
          </p:sp>
        </p:grpSp>
        <p:cxnSp>
          <p:nvCxnSpPr>
            <p:cNvPr id="51" name="Straight Connector 50"/>
            <p:cNvCxnSpPr/>
            <p:nvPr/>
          </p:nvCxnSpPr>
          <p:spPr>
            <a:xfrm>
              <a:off x="7448005" y="5295356"/>
              <a:ext cx="1283232" cy="23"/>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25" name="Text Box 1031"/>
          <p:cNvSpPr txBox="1">
            <a:spLocks noChangeArrowheads="1"/>
          </p:cNvSpPr>
          <p:nvPr/>
        </p:nvSpPr>
        <p:spPr bwMode="auto">
          <a:xfrm>
            <a:off x="3560330" y="2039775"/>
            <a:ext cx="4105611" cy="461665"/>
          </a:xfrm>
          <a:prstGeom prst="rect">
            <a:avLst/>
          </a:prstGeom>
          <a:noFill/>
          <a:ln w="9525">
            <a:noFill/>
            <a:miter lim="800000"/>
            <a:headEnd/>
            <a:tailEnd/>
          </a:ln>
        </p:spPr>
        <p:txBody>
          <a:bodyPr wrap="none">
            <a:spAutoFit/>
          </a:bodyPr>
          <a:lstStyle/>
          <a:p>
            <a:pPr algn="r"/>
            <a:r>
              <a:rPr lang="en-US" sz="2400" b="1" dirty="0">
                <a:solidFill>
                  <a:srgbClr val="C00000"/>
                </a:solidFill>
                <a:latin typeface="Arial Narrow" pitchFamily="34" charset="0"/>
              </a:rPr>
              <a:t>2CH</a:t>
            </a:r>
            <a:r>
              <a:rPr lang="en-US" sz="2400" b="1" baseline="-25000" dirty="0">
                <a:solidFill>
                  <a:srgbClr val="C00000"/>
                </a:solidFill>
                <a:latin typeface="Arial Narrow" pitchFamily="34" charset="0"/>
              </a:rPr>
              <a:t>3</a:t>
            </a:r>
            <a:r>
              <a:rPr lang="en-US" sz="2400" b="1" dirty="0">
                <a:solidFill>
                  <a:srgbClr val="C00000"/>
                </a:solidFill>
                <a:latin typeface="Arial Narrow" pitchFamily="34" charset="0"/>
              </a:rPr>
              <a:t>OH + 3O</a:t>
            </a:r>
            <a:r>
              <a:rPr lang="en-US" sz="2400" b="1" baseline="-25000" dirty="0">
                <a:solidFill>
                  <a:srgbClr val="C00000"/>
                </a:solidFill>
                <a:latin typeface="Arial Narrow" pitchFamily="34" charset="0"/>
              </a:rPr>
              <a:t>2</a:t>
            </a:r>
            <a:r>
              <a:rPr lang="en-US" sz="2400" b="1" dirty="0">
                <a:solidFill>
                  <a:srgbClr val="C00000"/>
                </a:solidFill>
                <a:latin typeface="Arial Narrow" pitchFamily="34" charset="0"/>
              </a:rPr>
              <a:t>          2CO</a:t>
            </a:r>
            <a:r>
              <a:rPr lang="en-US" sz="2400" b="1" baseline="-25000" dirty="0">
                <a:solidFill>
                  <a:srgbClr val="C00000"/>
                </a:solidFill>
                <a:latin typeface="Arial Narrow" pitchFamily="34" charset="0"/>
              </a:rPr>
              <a:t>2</a:t>
            </a:r>
            <a:r>
              <a:rPr lang="en-US" sz="2400" b="1" dirty="0">
                <a:solidFill>
                  <a:srgbClr val="C00000"/>
                </a:solidFill>
                <a:latin typeface="Arial Narrow" pitchFamily="34" charset="0"/>
              </a:rPr>
              <a:t> + 4H</a:t>
            </a:r>
            <a:r>
              <a:rPr lang="en-US" sz="2400" b="1" baseline="-25000" dirty="0">
                <a:solidFill>
                  <a:srgbClr val="C00000"/>
                </a:solidFill>
                <a:latin typeface="Arial Narrow" pitchFamily="34" charset="0"/>
              </a:rPr>
              <a:t>2</a:t>
            </a:r>
            <a:r>
              <a:rPr lang="en-US" sz="2400" b="1" dirty="0">
                <a:solidFill>
                  <a:srgbClr val="C00000"/>
                </a:solidFill>
                <a:latin typeface="Arial Narrow" pitchFamily="34" charset="0"/>
              </a:rPr>
              <a:t>O</a:t>
            </a:r>
          </a:p>
        </p:txBody>
      </p:sp>
      <p:sp>
        <p:nvSpPr>
          <p:cNvPr id="26" name="Text Box 1044"/>
          <p:cNvSpPr txBox="1">
            <a:spLocks noChangeArrowheads="1"/>
          </p:cNvSpPr>
          <p:nvPr/>
        </p:nvSpPr>
        <p:spPr bwMode="auto">
          <a:xfrm>
            <a:off x="944334" y="2934193"/>
            <a:ext cx="9693980" cy="461665"/>
          </a:xfrm>
          <a:prstGeom prst="rect">
            <a:avLst/>
          </a:prstGeom>
          <a:noFill/>
          <a:ln w="9525">
            <a:noFill/>
            <a:miter lim="800000"/>
            <a:headEnd/>
            <a:tailEnd/>
          </a:ln>
        </p:spPr>
        <p:txBody>
          <a:bodyPr wrap="square">
            <a:spAutoFit/>
          </a:bodyPr>
          <a:lstStyle/>
          <a:p>
            <a:r>
              <a:rPr lang="en-US" sz="2400" b="1" dirty="0" smtClean="0">
                <a:solidFill>
                  <a:srgbClr val="C00000"/>
                </a:solidFill>
                <a:latin typeface="Arial Narrow" pitchFamily="34" charset="0"/>
              </a:rPr>
              <a:t>Molar mass : </a:t>
            </a:r>
            <a:r>
              <a:rPr lang="en-US" sz="2400" b="1" dirty="0" smtClean="0">
                <a:solidFill>
                  <a:schemeClr val="accent3">
                    <a:lumMod val="40000"/>
                    <a:lumOff val="60000"/>
                  </a:schemeClr>
                </a:solidFill>
                <a:latin typeface="Arial Narrow" pitchFamily="34" charset="0"/>
              </a:rPr>
              <a:t>12+3+16+1 = </a:t>
            </a:r>
            <a:r>
              <a:rPr lang="en-US" sz="2400" b="1" dirty="0" smtClean="0">
                <a:solidFill>
                  <a:srgbClr val="FFFF00"/>
                </a:solidFill>
                <a:latin typeface="Arial Narrow" pitchFamily="34" charset="0"/>
              </a:rPr>
              <a:t>32 g                                </a:t>
            </a:r>
            <a:r>
              <a:rPr lang="en-US" sz="2400" b="1" dirty="0" smtClean="0">
                <a:solidFill>
                  <a:schemeClr val="accent3">
                    <a:lumMod val="40000"/>
                    <a:lumOff val="60000"/>
                  </a:schemeClr>
                </a:solidFill>
                <a:latin typeface="Arial Narrow" pitchFamily="34" charset="0"/>
              </a:rPr>
              <a:t>2+ 16 =</a:t>
            </a:r>
            <a:r>
              <a:rPr lang="en-US" sz="2400" b="1" dirty="0" smtClean="0">
                <a:solidFill>
                  <a:srgbClr val="FFFF00"/>
                </a:solidFill>
                <a:latin typeface="Arial Narrow" pitchFamily="34" charset="0"/>
              </a:rPr>
              <a:t>18 g </a:t>
            </a:r>
            <a:endParaRPr lang="en-US" sz="2400" b="1" dirty="0">
              <a:solidFill>
                <a:srgbClr val="FFFF00"/>
              </a:solidFill>
              <a:latin typeface="Arial Narrow" pitchFamily="34" charset="0"/>
            </a:endParaRPr>
          </a:p>
        </p:txBody>
      </p:sp>
      <p:sp>
        <p:nvSpPr>
          <p:cNvPr id="27" name="Text Box 1044"/>
          <p:cNvSpPr txBox="1">
            <a:spLocks noChangeArrowheads="1"/>
          </p:cNvSpPr>
          <p:nvPr/>
        </p:nvSpPr>
        <p:spPr bwMode="auto">
          <a:xfrm>
            <a:off x="966109" y="3371593"/>
            <a:ext cx="9693980" cy="461665"/>
          </a:xfrm>
          <a:prstGeom prst="rect">
            <a:avLst/>
          </a:prstGeom>
          <a:noFill/>
          <a:ln w="9525">
            <a:noFill/>
            <a:miter lim="800000"/>
            <a:headEnd/>
            <a:tailEnd/>
          </a:ln>
        </p:spPr>
        <p:txBody>
          <a:bodyPr wrap="square">
            <a:spAutoFit/>
          </a:bodyPr>
          <a:lstStyle/>
          <a:p>
            <a:r>
              <a:rPr lang="en-US" sz="2400" b="1" dirty="0" smtClean="0">
                <a:solidFill>
                  <a:srgbClr val="C00000"/>
                </a:solidFill>
                <a:latin typeface="Arial Narrow" pitchFamily="34" charset="0"/>
              </a:rPr>
              <a:t>Mole            :   </a:t>
            </a:r>
            <a:r>
              <a:rPr lang="en-US" sz="2400" b="1" dirty="0" smtClean="0">
                <a:solidFill>
                  <a:schemeClr val="accent3">
                    <a:lumMod val="40000"/>
                    <a:lumOff val="60000"/>
                  </a:schemeClr>
                </a:solidFill>
                <a:latin typeface="Arial Narrow" pitchFamily="34" charset="0"/>
              </a:rPr>
              <a:t>209/ </a:t>
            </a:r>
            <a:r>
              <a:rPr lang="en-US" sz="2400" b="1" dirty="0" smtClean="0">
                <a:solidFill>
                  <a:srgbClr val="FFFF00"/>
                </a:solidFill>
                <a:latin typeface="Arial Narrow" pitchFamily="34" charset="0"/>
              </a:rPr>
              <a:t>32</a:t>
            </a:r>
            <a:r>
              <a:rPr lang="en-US" sz="2400" b="1" dirty="0" smtClean="0">
                <a:solidFill>
                  <a:schemeClr val="accent3">
                    <a:lumMod val="40000"/>
                    <a:lumOff val="60000"/>
                  </a:schemeClr>
                </a:solidFill>
                <a:latin typeface="Arial Narrow" pitchFamily="34" charset="0"/>
              </a:rPr>
              <a:t> = </a:t>
            </a:r>
            <a:r>
              <a:rPr lang="en-US" sz="2400" b="1" dirty="0" smtClean="0">
                <a:solidFill>
                  <a:srgbClr val="FFC000"/>
                </a:solidFill>
                <a:latin typeface="Arial Narrow" pitchFamily="34" charset="0"/>
              </a:rPr>
              <a:t>6.53 mole </a:t>
            </a:r>
            <a:endParaRPr lang="en-US" sz="2400" b="1" dirty="0">
              <a:solidFill>
                <a:srgbClr val="FFC000"/>
              </a:solidFill>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6884"/>
                                        </p:tgtEl>
                                        <p:attrNameLst>
                                          <p:attrName>style.visibility</p:attrName>
                                        </p:attrNameLst>
                                      </p:cBhvr>
                                      <p:to>
                                        <p:strVal val="visible"/>
                                      </p:to>
                                    </p:set>
                                  </p:childTnLst>
                                  <p:subTnLst>
                                    <p:set>
                                      <p:cBhvr override="childStyle">
                                        <p:cTn dur="1" fill="hold" display="0" masterRel="nextClick" afterEffect="1"/>
                                        <p:tgtEl>
                                          <p:spTgt spid="3688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0-#ppt_w/2"/>
                                          </p:val>
                                        </p:tav>
                                        <p:tav tm="100000">
                                          <p:val>
                                            <p:strVal val="#ppt_x"/>
                                          </p:val>
                                        </p:tav>
                                      </p:tavLst>
                                    </p:anim>
                                    <p:anim calcmode="lin" valueType="num">
                                      <p:cBhvr additive="base">
                                        <p:cTn id="12" dur="50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36884" grpId="0" autoUpdateAnimBg="0"/>
      <p:bldP spid="26" grpId="0" autoUpdateAnimBg="0"/>
      <p:bldP spid="2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1041016"/>
            <a:ext cx="9245600" cy="5509200"/>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rgbClr val="FFC000"/>
                </a:solidFill>
                <a:latin typeface="Arial Narrow" pitchFamily="34" charset="0"/>
              </a:rPr>
              <a:t>  Limiting reagent </a:t>
            </a:r>
            <a:r>
              <a:rPr lang="en-SG" sz="3200" b="1" dirty="0" smtClean="0">
                <a:solidFill>
                  <a:schemeClr val="accent3">
                    <a:lumMod val="40000"/>
                    <a:lumOff val="60000"/>
                  </a:schemeClr>
                </a:solidFill>
                <a:latin typeface="Arial Narrow" pitchFamily="34" charset="0"/>
              </a:rPr>
              <a:t>: the reactant used up first in a reaction</a:t>
            </a:r>
          </a:p>
          <a:p>
            <a:pPr marL="820738" marR="36576" lvl="1" indent="80963">
              <a:buClr>
                <a:srgbClr val="C00000"/>
              </a:buClr>
              <a:buSzPct val="80000"/>
              <a:buFont typeface="Wingdings" pitchFamily="2" charset="2"/>
              <a:buChar char="ü"/>
            </a:pPr>
            <a:r>
              <a:rPr lang="en-SG" sz="3200" b="1" dirty="0" smtClean="0">
                <a:solidFill>
                  <a:schemeClr val="accent3">
                    <a:lumMod val="40000"/>
                    <a:lumOff val="60000"/>
                  </a:schemeClr>
                </a:solidFill>
                <a:latin typeface="Arial Narrow" pitchFamily="34" charset="0"/>
              </a:rPr>
              <a:t>    because the maximum amount of product formed depends on how much of this reactant was originally present</a:t>
            </a:r>
          </a:p>
          <a:p>
            <a:pPr marL="820738" marR="36576" lvl="1" indent="80963">
              <a:buClr>
                <a:srgbClr val="C00000"/>
              </a:buClr>
              <a:buSzPct val="80000"/>
              <a:buFont typeface="Wingdings" pitchFamily="2" charset="2"/>
              <a:buChar char="ü"/>
            </a:pPr>
            <a:endParaRPr lang="en-SG" sz="16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Excess reagents </a:t>
            </a:r>
            <a:r>
              <a:rPr lang="en-SG" sz="3200" b="1" dirty="0" smtClean="0">
                <a:solidFill>
                  <a:schemeClr val="accent3">
                    <a:lumMod val="40000"/>
                    <a:lumOff val="60000"/>
                  </a:schemeClr>
                </a:solidFill>
                <a:latin typeface="Arial Narrow" pitchFamily="34" charset="0"/>
              </a:rPr>
              <a:t>: the reactants present in quantities greater than necessary to react with the quantity of the limiting reagent </a:t>
            </a:r>
          </a:p>
          <a:p>
            <a:pPr marL="363538" marR="36576" indent="80963">
              <a:lnSpc>
                <a:spcPct val="150000"/>
              </a:lnSpc>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p:txBody>
      </p:sp>
      <p:sp>
        <p:nvSpPr>
          <p:cNvPr id="7" name="Text Box 3"/>
          <p:cNvSpPr txBox="1">
            <a:spLocks noChangeArrowheads="1"/>
          </p:cNvSpPr>
          <p:nvPr/>
        </p:nvSpPr>
        <p:spPr bwMode="auto">
          <a:xfrm>
            <a:off x="2116" y="1588"/>
            <a:ext cx="12189883" cy="769441"/>
          </a:xfrm>
          <a:prstGeom prst="rect">
            <a:avLst/>
          </a:prstGeom>
          <a:noFill/>
          <a:ln w="9525">
            <a:noFill/>
            <a:miter lim="800000"/>
            <a:headEnd/>
            <a:tailEnd/>
          </a:ln>
        </p:spPr>
        <p:txBody>
          <a:bodyPr wrap="square">
            <a:spAutoFit/>
          </a:bodyPr>
          <a:lstStyle/>
          <a:p>
            <a:pPr algn="ctr"/>
            <a:r>
              <a:rPr lang="en-US" sz="4400" b="1" cap="all" dirty="0" smtClean="0">
                <a:ln>
                  <a:solidFill>
                    <a:srgbClr val="666666"/>
                  </a:solidFill>
                </a:ln>
                <a:solidFill>
                  <a:srgbClr val="FFC000"/>
                </a:solidFill>
                <a:latin typeface="Arial Narrow" pitchFamily="34" charset="0"/>
              </a:rPr>
              <a:t>Limiting reagents</a:t>
            </a:r>
            <a:endParaRPr lang="en-US" sz="4400" b="1" cap="all" dirty="0">
              <a:ln>
                <a:solidFill>
                  <a:srgbClr val="666666"/>
                </a:solidFill>
              </a:ln>
              <a:solidFill>
                <a:srgbClr val="FFC000"/>
              </a:solidFill>
              <a:latin typeface="Arial Narrow" pitchFamily="34" charset="0"/>
            </a:endParaRPr>
          </a:p>
        </p:txBody>
      </p:sp>
      <p:sp>
        <p:nvSpPr>
          <p:cNvPr id="9" name="Slide Number Placeholder 3"/>
          <p:cNvSpPr>
            <a:spLocks noGrp="1"/>
          </p:cNvSpPr>
          <p:nvPr>
            <p:ph type="sldNum" sz="quarter" idx="12"/>
          </p:nvPr>
        </p:nvSpPr>
        <p:spPr>
          <a:xfrm>
            <a:off x="10352540" y="295729"/>
            <a:ext cx="838199" cy="767687"/>
          </a:xfrm>
          <a:noFill/>
        </p:spPr>
        <p:txBody>
          <a:bodyPr/>
          <a:lstStyle/>
          <a:p>
            <a:fld id="{0DA7214E-83FE-40C6-89FD-DAB85F168A10}" type="slidenum">
              <a:rPr lang="en-US"/>
              <a:pPr/>
              <a:t>27</a:t>
            </a:fld>
            <a:endParaRPr lang="en-US" dirty="0"/>
          </a:p>
        </p:txBody>
      </p:sp>
      <p:grpSp>
        <p:nvGrpSpPr>
          <p:cNvPr id="11" name="Group 38"/>
          <p:cNvGrpSpPr>
            <a:grpSpLocks/>
          </p:cNvGrpSpPr>
          <p:nvPr/>
        </p:nvGrpSpPr>
        <p:grpSpPr bwMode="auto">
          <a:xfrm>
            <a:off x="988181" y="5480017"/>
            <a:ext cx="2997199" cy="523876"/>
            <a:chOff x="700" y="1788"/>
            <a:chExt cx="1416" cy="330"/>
          </a:xfrm>
        </p:grpSpPr>
        <p:sp>
          <p:nvSpPr>
            <p:cNvPr id="12" name="Text Box 31"/>
            <p:cNvSpPr txBox="1">
              <a:spLocks noChangeArrowheads="1"/>
            </p:cNvSpPr>
            <p:nvPr/>
          </p:nvSpPr>
          <p:spPr bwMode="auto">
            <a:xfrm>
              <a:off x="700" y="1788"/>
              <a:ext cx="1416" cy="330"/>
            </a:xfrm>
            <a:prstGeom prst="rect">
              <a:avLst/>
            </a:prstGeom>
            <a:noFill/>
            <a:ln w="9525">
              <a:noFill/>
              <a:miter lim="800000"/>
              <a:headEnd/>
              <a:tailEnd/>
            </a:ln>
          </p:spPr>
          <p:txBody>
            <a:bodyPr wrap="none">
              <a:spAutoFit/>
            </a:bodyPr>
            <a:lstStyle/>
            <a:p>
              <a:r>
                <a:rPr lang="en-US" sz="2800" b="1" dirty="0" err="1">
                  <a:solidFill>
                    <a:srgbClr val="C00000"/>
                  </a:solidFill>
                  <a:latin typeface="Arial Narrow" pitchFamily="34" charset="0"/>
                </a:rPr>
                <a:t>2NO</a:t>
              </a:r>
              <a:r>
                <a:rPr lang="en-US" sz="2800" b="1" dirty="0">
                  <a:solidFill>
                    <a:srgbClr val="C00000"/>
                  </a:solidFill>
                  <a:latin typeface="Arial Narrow" pitchFamily="34" charset="0"/>
                </a:rPr>
                <a:t> </a:t>
              </a:r>
              <a:r>
                <a:rPr lang="en-US" sz="2800" b="1" dirty="0">
                  <a:solidFill>
                    <a:schemeClr val="accent2">
                      <a:lumMod val="40000"/>
                      <a:lumOff val="60000"/>
                    </a:schemeClr>
                  </a:solidFill>
                  <a:latin typeface="Arial Narrow" pitchFamily="34" charset="0"/>
                </a:rPr>
                <a:t>+</a:t>
              </a:r>
              <a:r>
                <a:rPr lang="en-US" sz="2800" b="1" dirty="0">
                  <a:solidFill>
                    <a:srgbClr val="C00000"/>
                  </a:solidFill>
                  <a:latin typeface="Arial Narrow" pitchFamily="34" charset="0"/>
                </a:rPr>
                <a:t> </a:t>
              </a:r>
              <a:r>
                <a:rPr lang="en-US" sz="2800" b="1" dirty="0" err="1">
                  <a:solidFill>
                    <a:srgbClr val="C00000"/>
                  </a:solidFill>
                  <a:latin typeface="Arial Narrow" pitchFamily="34" charset="0"/>
                </a:rPr>
                <a:t>O</a:t>
              </a:r>
              <a:r>
                <a:rPr lang="en-US" sz="2800" b="1" baseline="-25000" dirty="0" err="1">
                  <a:solidFill>
                    <a:srgbClr val="C00000"/>
                  </a:solidFill>
                  <a:latin typeface="Arial Narrow" pitchFamily="34" charset="0"/>
                </a:rPr>
                <a:t>2</a:t>
              </a:r>
              <a:r>
                <a:rPr lang="en-US" sz="2800" b="1" baseline="-25000" dirty="0">
                  <a:solidFill>
                    <a:srgbClr val="C00000"/>
                  </a:solidFill>
                  <a:latin typeface="Arial Narrow" pitchFamily="34" charset="0"/>
                </a:rPr>
                <a:t>   </a:t>
              </a:r>
              <a:r>
                <a:rPr lang="en-US" sz="2800" b="1" dirty="0">
                  <a:solidFill>
                    <a:srgbClr val="C00000"/>
                  </a:solidFill>
                  <a:latin typeface="Arial Narrow" pitchFamily="34" charset="0"/>
                </a:rPr>
                <a:t>        </a:t>
              </a:r>
              <a:r>
                <a:rPr lang="en-US" sz="2800" b="1" dirty="0" err="1">
                  <a:solidFill>
                    <a:srgbClr val="C00000"/>
                  </a:solidFill>
                  <a:latin typeface="Arial Narrow" pitchFamily="34" charset="0"/>
                </a:rPr>
                <a:t>2NO</a:t>
              </a:r>
              <a:r>
                <a:rPr lang="en-US" sz="2800" b="1" baseline="-25000" dirty="0" err="1">
                  <a:solidFill>
                    <a:srgbClr val="C00000"/>
                  </a:solidFill>
                  <a:latin typeface="Arial Narrow" pitchFamily="34" charset="0"/>
                </a:rPr>
                <a:t>2</a:t>
              </a:r>
              <a:endParaRPr lang="en-US" sz="2800" b="1" dirty="0">
                <a:solidFill>
                  <a:srgbClr val="C00000"/>
                </a:solidFill>
                <a:latin typeface="Arial Narrow" pitchFamily="34" charset="0"/>
              </a:endParaRPr>
            </a:p>
          </p:txBody>
        </p:sp>
        <p:sp>
          <p:nvSpPr>
            <p:cNvPr id="13" name="Line 32"/>
            <p:cNvSpPr>
              <a:spLocks noChangeShapeType="1"/>
            </p:cNvSpPr>
            <p:nvPr/>
          </p:nvSpPr>
          <p:spPr bwMode="auto">
            <a:xfrm>
              <a:off x="1323" y="1949"/>
              <a:ext cx="384" cy="0"/>
            </a:xfrm>
            <a:prstGeom prst="line">
              <a:avLst/>
            </a:prstGeom>
            <a:noFill/>
            <a:ln w="38100">
              <a:solidFill>
                <a:schemeClr val="tx1"/>
              </a:solidFill>
              <a:round/>
              <a:headEnd/>
              <a:tailEnd type="triangle" w="med" len="med"/>
            </a:ln>
          </p:spPr>
          <p:txBody>
            <a:bodyPr/>
            <a:lstStyle/>
            <a:p>
              <a:endParaRPr lang="en-US" sz="2800" b="1">
                <a:solidFill>
                  <a:srgbClr val="FFC000"/>
                </a:solidFill>
                <a:latin typeface="Arial Narrow" pitchFamily="34" charset="0"/>
              </a:endParaRPr>
            </a:p>
          </p:txBody>
        </p:sp>
      </p:grpSp>
      <p:sp>
        <p:nvSpPr>
          <p:cNvPr id="14" name="Text Box 34"/>
          <p:cNvSpPr txBox="1">
            <a:spLocks noChangeArrowheads="1"/>
          </p:cNvSpPr>
          <p:nvPr/>
        </p:nvSpPr>
        <p:spPr bwMode="auto">
          <a:xfrm>
            <a:off x="4688718" y="5511084"/>
            <a:ext cx="3746538" cy="523220"/>
          </a:xfrm>
          <a:prstGeom prst="rect">
            <a:avLst/>
          </a:prstGeom>
          <a:noFill/>
          <a:ln w="9525">
            <a:noFill/>
            <a:miter lim="800000"/>
            <a:headEnd/>
            <a:tailEnd/>
          </a:ln>
        </p:spPr>
        <p:txBody>
          <a:bodyPr wrap="none">
            <a:spAutoFit/>
          </a:bodyPr>
          <a:lstStyle/>
          <a:p>
            <a:r>
              <a:rPr lang="en-US" sz="2800" b="1" dirty="0">
                <a:solidFill>
                  <a:srgbClr val="C00000"/>
                </a:solidFill>
                <a:latin typeface="Arial Narrow" pitchFamily="34" charset="0"/>
              </a:rPr>
              <a:t>NO</a:t>
            </a:r>
            <a:r>
              <a:rPr lang="en-US" sz="2800" b="1" dirty="0">
                <a:solidFill>
                  <a:schemeClr val="accent3">
                    <a:lumMod val="40000"/>
                    <a:lumOff val="60000"/>
                  </a:schemeClr>
                </a:solidFill>
                <a:latin typeface="Arial Narrow" pitchFamily="34" charset="0"/>
              </a:rPr>
              <a:t> is the </a:t>
            </a:r>
            <a:r>
              <a:rPr lang="en-US" sz="2800" b="1" dirty="0">
                <a:solidFill>
                  <a:srgbClr val="FFC000"/>
                </a:solidFill>
                <a:latin typeface="Arial Narrow" pitchFamily="34" charset="0"/>
              </a:rPr>
              <a:t>limiting reagent</a:t>
            </a:r>
          </a:p>
        </p:txBody>
      </p:sp>
      <p:sp>
        <p:nvSpPr>
          <p:cNvPr id="15" name="Text Box 35"/>
          <p:cNvSpPr txBox="1">
            <a:spLocks noChangeArrowheads="1"/>
          </p:cNvSpPr>
          <p:nvPr/>
        </p:nvSpPr>
        <p:spPr bwMode="auto">
          <a:xfrm>
            <a:off x="4737100" y="6131584"/>
            <a:ext cx="3578224" cy="523220"/>
          </a:xfrm>
          <a:prstGeom prst="rect">
            <a:avLst/>
          </a:prstGeom>
          <a:noFill/>
          <a:ln w="9525">
            <a:noFill/>
            <a:miter lim="800000"/>
            <a:headEnd/>
            <a:tailEnd/>
          </a:ln>
        </p:spPr>
        <p:txBody>
          <a:bodyPr wrap="none">
            <a:spAutoFit/>
          </a:bodyPr>
          <a:lstStyle/>
          <a:p>
            <a:r>
              <a:rPr lang="en-US" sz="2800" b="1" dirty="0" err="1">
                <a:solidFill>
                  <a:srgbClr val="C00000"/>
                </a:solidFill>
                <a:latin typeface="Arial Narrow" pitchFamily="34" charset="0"/>
              </a:rPr>
              <a:t>O</a:t>
            </a:r>
            <a:r>
              <a:rPr lang="en-US" sz="2800" b="1" baseline="-25000" dirty="0" err="1">
                <a:solidFill>
                  <a:srgbClr val="C00000"/>
                </a:solidFill>
                <a:latin typeface="Arial Narrow" pitchFamily="34" charset="0"/>
              </a:rPr>
              <a:t>2</a:t>
            </a:r>
            <a:r>
              <a:rPr lang="en-US" sz="2800" b="1" dirty="0">
                <a:solidFill>
                  <a:schemeClr val="accent3">
                    <a:lumMod val="40000"/>
                    <a:lumOff val="60000"/>
                  </a:schemeClr>
                </a:solidFill>
                <a:latin typeface="Arial Narrow" pitchFamily="34" charset="0"/>
              </a:rPr>
              <a:t> is the </a:t>
            </a:r>
            <a:r>
              <a:rPr lang="en-US" sz="2800" b="1" dirty="0">
                <a:solidFill>
                  <a:srgbClr val="FFC000"/>
                </a:solidFill>
                <a:latin typeface="Arial Narrow" pitchFamily="34" charset="0"/>
              </a:rPr>
              <a:t>excess reagent</a:t>
            </a:r>
          </a:p>
        </p:txBody>
      </p:sp>
      <p:pic>
        <p:nvPicPr>
          <p:cNvPr id="16" name="Picture 26" descr="03_09"/>
          <p:cNvPicPr>
            <a:picLocks noChangeAspect="1" noChangeArrowheads="1"/>
          </p:cNvPicPr>
          <p:nvPr/>
        </p:nvPicPr>
        <p:blipFill>
          <a:blip r:embed="rId2"/>
          <a:srcRect l="18781" t="2702" r="18781"/>
          <a:stretch>
            <a:fillRect/>
          </a:stretch>
        </p:blipFill>
        <p:spPr bwMode="auto">
          <a:xfrm>
            <a:off x="9372156" y="1117601"/>
            <a:ext cx="2819844" cy="57113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9"/>
          <p:cNvSpPr txBox="1">
            <a:spLocks noChangeArrowheads="1"/>
          </p:cNvSpPr>
          <p:nvPr/>
        </p:nvSpPr>
        <p:spPr bwMode="auto">
          <a:xfrm>
            <a:off x="1263221" y="867898"/>
            <a:ext cx="10980891" cy="830997"/>
          </a:xfrm>
          <a:prstGeom prst="rect">
            <a:avLst/>
          </a:prstGeom>
          <a:noFill/>
          <a:ln w="9525">
            <a:noFill/>
            <a:miter lim="800000"/>
            <a:headEnd/>
            <a:tailEnd/>
          </a:ln>
        </p:spPr>
        <p:txBody>
          <a:bodyPr wrap="none">
            <a:spAutoFit/>
          </a:bodyPr>
          <a:lstStyle/>
          <a:p>
            <a:r>
              <a:rPr lang="en-US" sz="2400" b="1" dirty="0" smtClean="0">
                <a:solidFill>
                  <a:srgbClr val="FFC000"/>
                </a:solidFill>
                <a:latin typeface="Arial Narrow" pitchFamily="34" charset="0"/>
              </a:rPr>
              <a:t>b) Which one is the limiting reagent?</a:t>
            </a:r>
          </a:p>
          <a:p>
            <a:r>
              <a:rPr lang="en-US" sz="2400" b="1" dirty="0" smtClean="0">
                <a:solidFill>
                  <a:srgbClr val="FFC000"/>
                </a:solidFill>
                <a:latin typeface="Arial Narrow" pitchFamily="34" charset="0"/>
              </a:rPr>
              <a:t>c)What will be the amount (in mole)of excess reagent remaining at the end of the reaction?</a:t>
            </a:r>
            <a:endParaRPr lang="en-US" sz="2400" b="1" dirty="0">
              <a:solidFill>
                <a:srgbClr val="FFC000"/>
              </a:solidFill>
              <a:latin typeface="Arial Narrow" pitchFamily="34" charset="0"/>
            </a:endParaRPr>
          </a:p>
        </p:txBody>
      </p:sp>
      <p:sp>
        <p:nvSpPr>
          <p:cNvPr id="56" name="Text Box 1047"/>
          <p:cNvSpPr txBox="1">
            <a:spLocks noChangeArrowheads="1"/>
          </p:cNvSpPr>
          <p:nvPr/>
        </p:nvSpPr>
        <p:spPr bwMode="auto">
          <a:xfrm>
            <a:off x="63064" y="3626549"/>
            <a:ext cx="6419643" cy="1585049"/>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   2 mole of Al reacts to form  1 mole of 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p>
          <a:p>
            <a:endParaRPr lang="en-US" sz="900" b="1" dirty="0" smtClean="0">
              <a:solidFill>
                <a:schemeClr val="accent3">
                  <a:lumMod val="40000"/>
                  <a:lumOff val="60000"/>
                </a:schemeClr>
              </a:solidFill>
              <a:latin typeface="Arial Narrow" pitchFamily="34" charset="0"/>
            </a:endParaRPr>
          </a:p>
          <a:p>
            <a:r>
              <a:rPr lang="en-US" sz="2400" b="1" dirty="0" smtClean="0">
                <a:solidFill>
                  <a:schemeClr val="accent3">
                    <a:lumMod val="40000"/>
                    <a:lumOff val="60000"/>
                  </a:schemeClr>
                </a:solidFill>
                <a:latin typeface="Arial Narrow" pitchFamily="34" charset="0"/>
              </a:rPr>
              <a:t>   1 mole of Al reacts to form =        mole of 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p>
          <a:p>
            <a:endParaRPr lang="en-US" sz="1600" b="1" dirty="0" smtClean="0">
              <a:solidFill>
                <a:schemeClr val="accent3">
                  <a:lumMod val="40000"/>
                  <a:lumOff val="60000"/>
                </a:schemeClr>
              </a:solidFill>
              <a:latin typeface="Arial Narrow" pitchFamily="34" charset="0"/>
            </a:endParaRPr>
          </a:p>
          <a:p>
            <a:r>
              <a:rPr lang="en-US" sz="2400" b="1" dirty="0" smtClean="0">
                <a:solidFill>
                  <a:srgbClr val="FFC000"/>
                </a:solidFill>
                <a:latin typeface="Arial Narrow" pitchFamily="34" charset="0"/>
              </a:rPr>
              <a:t>4.59  mole </a:t>
            </a:r>
            <a:r>
              <a:rPr lang="en-US" sz="2400" b="1" dirty="0" smtClean="0">
                <a:solidFill>
                  <a:schemeClr val="accent3">
                    <a:lumMod val="40000"/>
                    <a:lumOff val="60000"/>
                  </a:schemeClr>
                </a:solidFill>
                <a:latin typeface="Arial Narrow" pitchFamily="34" charset="0"/>
              </a:rPr>
              <a:t>Al reacts to form =              mole of  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endParaRPr lang="en-US" sz="2400" b="1" dirty="0">
              <a:solidFill>
                <a:schemeClr val="accent3">
                  <a:lumMod val="40000"/>
                  <a:lumOff val="60000"/>
                </a:schemeClr>
              </a:solidFill>
              <a:latin typeface="Arial Narrow" pitchFamily="34" charset="0"/>
            </a:endParaRPr>
          </a:p>
        </p:txBody>
      </p:sp>
      <p:sp>
        <p:nvSpPr>
          <p:cNvPr id="7172" name="Text Box 5"/>
          <p:cNvSpPr txBox="1">
            <a:spLocks noChangeArrowheads="1"/>
          </p:cNvSpPr>
          <p:nvPr/>
        </p:nvSpPr>
        <p:spPr bwMode="auto">
          <a:xfrm>
            <a:off x="870675" y="21588"/>
            <a:ext cx="11176000" cy="584775"/>
          </a:xfrm>
          <a:prstGeom prst="rect">
            <a:avLst/>
          </a:prstGeom>
          <a:noFill/>
          <a:ln w="9525">
            <a:noFill/>
            <a:miter lim="800000"/>
            <a:headEnd/>
            <a:tailEnd/>
          </a:ln>
        </p:spPr>
        <p:txBody>
          <a:bodyPr>
            <a:spAutoFit/>
          </a:bodyPr>
          <a:lstStyle/>
          <a:p>
            <a:pPr>
              <a:spcBef>
                <a:spcPct val="50000"/>
              </a:spcBef>
              <a:buClr>
                <a:srgbClr val="C00000"/>
              </a:buClr>
              <a:buFont typeface="Wingdings" pitchFamily="2" charset="2"/>
              <a:buChar char="v"/>
            </a:pPr>
            <a:r>
              <a:rPr lang="en-US" sz="3200" b="1" dirty="0" smtClean="0">
                <a:solidFill>
                  <a:srgbClr val="FFC000"/>
                </a:solidFill>
                <a:latin typeface="Arial Narrow" pitchFamily="34" charset="0"/>
              </a:rPr>
              <a:t> </a:t>
            </a:r>
            <a:r>
              <a:rPr lang="en-US" sz="2400" b="1" dirty="0" smtClean="0">
                <a:solidFill>
                  <a:srgbClr val="FFC000"/>
                </a:solidFill>
                <a:latin typeface="Arial Narrow" pitchFamily="34" charset="0"/>
              </a:rPr>
              <a:t>In </a:t>
            </a:r>
            <a:r>
              <a:rPr lang="en-US" sz="2400" b="1" dirty="0">
                <a:solidFill>
                  <a:srgbClr val="FFC000"/>
                </a:solidFill>
                <a:latin typeface="Arial Narrow" pitchFamily="34" charset="0"/>
              </a:rPr>
              <a:t>one process, 124 g of Al are reacted with 601 g of </a:t>
            </a:r>
            <a:r>
              <a:rPr lang="en-US" sz="2400" b="1" dirty="0" err="1">
                <a:solidFill>
                  <a:srgbClr val="FFC000"/>
                </a:solidFill>
                <a:latin typeface="Arial Narrow" pitchFamily="34" charset="0"/>
              </a:rPr>
              <a:t>Fe</a:t>
            </a:r>
            <a:r>
              <a:rPr lang="en-US" sz="2400" b="1" baseline="-25000" dirty="0" err="1">
                <a:solidFill>
                  <a:srgbClr val="FFC000"/>
                </a:solidFill>
                <a:latin typeface="Arial Narrow" pitchFamily="34" charset="0"/>
              </a:rPr>
              <a:t>2</a:t>
            </a:r>
            <a:r>
              <a:rPr lang="en-US" sz="2400" b="1" dirty="0" err="1">
                <a:solidFill>
                  <a:srgbClr val="FFC000"/>
                </a:solidFill>
                <a:latin typeface="Arial Narrow" pitchFamily="34" charset="0"/>
              </a:rPr>
              <a:t>O</a:t>
            </a:r>
            <a:r>
              <a:rPr lang="en-US" sz="2400" b="1" baseline="-25000" dirty="0" err="1">
                <a:solidFill>
                  <a:srgbClr val="FFC000"/>
                </a:solidFill>
                <a:latin typeface="Arial Narrow" pitchFamily="34" charset="0"/>
              </a:rPr>
              <a:t>3</a:t>
            </a:r>
            <a:endParaRPr lang="en-US" sz="2400" b="1" dirty="0">
              <a:solidFill>
                <a:srgbClr val="FFC000"/>
              </a:solidFill>
              <a:latin typeface="Arial Narrow" pitchFamily="34" charset="0"/>
            </a:endParaRPr>
          </a:p>
        </p:txBody>
      </p:sp>
      <p:grpSp>
        <p:nvGrpSpPr>
          <p:cNvPr id="2" name="Group 6"/>
          <p:cNvGrpSpPr>
            <a:grpSpLocks/>
          </p:cNvGrpSpPr>
          <p:nvPr/>
        </p:nvGrpSpPr>
        <p:grpSpPr bwMode="auto">
          <a:xfrm>
            <a:off x="1247218" y="502600"/>
            <a:ext cx="3871383" cy="461963"/>
            <a:chOff x="-78" y="619"/>
            <a:chExt cx="1829" cy="291"/>
          </a:xfrm>
        </p:grpSpPr>
        <p:sp>
          <p:nvSpPr>
            <p:cNvPr id="7222" name="Text Box 7"/>
            <p:cNvSpPr txBox="1">
              <a:spLocks noChangeArrowheads="1"/>
            </p:cNvSpPr>
            <p:nvPr/>
          </p:nvSpPr>
          <p:spPr bwMode="auto">
            <a:xfrm>
              <a:off x="-78" y="619"/>
              <a:ext cx="1829" cy="291"/>
            </a:xfrm>
            <a:prstGeom prst="rect">
              <a:avLst/>
            </a:prstGeom>
            <a:noFill/>
            <a:ln w="9525">
              <a:noFill/>
              <a:miter lim="800000"/>
              <a:headEnd/>
              <a:tailEnd/>
            </a:ln>
          </p:spPr>
          <p:txBody>
            <a:bodyPr wrap="none">
              <a:spAutoFit/>
            </a:bodyPr>
            <a:lstStyle/>
            <a:p>
              <a:pPr algn="ctr"/>
              <a:r>
                <a:rPr lang="en-US" sz="2400" b="1" dirty="0">
                  <a:solidFill>
                    <a:srgbClr val="FFC000"/>
                  </a:solidFill>
                  <a:latin typeface="Arial Narrow" pitchFamily="34" charset="0"/>
                </a:rPr>
                <a:t>2Al + </a:t>
              </a:r>
              <a:r>
                <a:rPr lang="en-US" sz="2400" b="1" dirty="0" smtClean="0">
                  <a:solidFill>
                    <a:srgbClr val="FFC000"/>
                  </a:solidFill>
                  <a:latin typeface="Arial Narrow" pitchFamily="34" charset="0"/>
                </a:rPr>
                <a:t>Fe</a:t>
              </a:r>
              <a:r>
                <a:rPr lang="en-US" sz="2400" b="1" baseline="-25000" dirty="0" smtClean="0">
                  <a:solidFill>
                    <a:srgbClr val="FFC000"/>
                  </a:solidFill>
                  <a:latin typeface="Arial Narrow" pitchFamily="34" charset="0"/>
                </a:rPr>
                <a:t>2</a:t>
              </a:r>
              <a:r>
                <a:rPr lang="en-US" sz="2400" b="1" dirty="0" smtClean="0">
                  <a:solidFill>
                    <a:srgbClr val="FFC000"/>
                  </a:solidFill>
                  <a:latin typeface="Arial Narrow" pitchFamily="34" charset="0"/>
                </a:rPr>
                <a:t>O</a:t>
              </a:r>
              <a:r>
                <a:rPr lang="en-US" sz="2400" b="1" baseline="-25000" dirty="0" smtClean="0">
                  <a:solidFill>
                    <a:srgbClr val="FFC000"/>
                  </a:solidFill>
                  <a:latin typeface="Arial Narrow" pitchFamily="34" charset="0"/>
                </a:rPr>
                <a:t>3    </a:t>
              </a:r>
              <a:r>
                <a:rPr lang="en-US" sz="2400" b="1" dirty="0" smtClean="0">
                  <a:solidFill>
                    <a:srgbClr val="FFC000"/>
                  </a:solidFill>
                  <a:latin typeface="Arial Narrow" pitchFamily="34" charset="0"/>
                </a:rPr>
                <a:t>          </a:t>
              </a:r>
              <a:r>
                <a:rPr lang="en-US" sz="2400" b="1" dirty="0">
                  <a:solidFill>
                    <a:srgbClr val="FFC000"/>
                  </a:solidFill>
                  <a:latin typeface="Arial Narrow" pitchFamily="34" charset="0"/>
                </a:rPr>
                <a:t>Al</a:t>
              </a:r>
              <a:r>
                <a:rPr lang="en-US" sz="2400" b="1" baseline="-25000" dirty="0">
                  <a:solidFill>
                    <a:srgbClr val="FFC000"/>
                  </a:solidFill>
                  <a:latin typeface="Arial Narrow" pitchFamily="34" charset="0"/>
                </a:rPr>
                <a:t>2</a:t>
              </a:r>
              <a:r>
                <a:rPr lang="en-US" sz="2400" b="1" dirty="0">
                  <a:solidFill>
                    <a:srgbClr val="FFC000"/>
                  </a:solidFill>
                  <a:latin typeface="Arial Narrow" pitchFamily="34" charset="0"/>
                </a:rPr>
                <a:t>O</a:t>
              </a:r>
              <a:r>
                <a:rPr lang="en-US" sz="2400" b="1" baseline="-25000" dirty="0">
                  <a:solidFill>
                    <a:srgbClr val="FFC000"/>
                  </a:solidFill>
                  <a:latin typeface="Arial Narrow" pitchFamily="34" charset="0"/>
                </a:rPr>
                <a:t>3</a:t>
              </a:r>
              <a:r>
                <a:rPr lang="en-US" sz="2400" b="1" dirty="0">
                  <a:solidFill>
                    <a:srgbClr val="FFC000"/>
                  </a:solidFill>
                  <a:latin typeface="Arial Narrow" pitchFamily="34" charset="0"/>
                </a:rPr>
                <a:t> + </a:t>
              </a:r>
              <a:r>
                <a:rPr lang="en-US" sz="2400" b="1" dirty="0" smtClean="0">
                  <a:solidFill>
                    <a:srgbClr val="FFC000"/>
                  </a:solidFill>
                  <a:latin typeface="Arial Narrow" pitchFamily="34" charset="0"/>
                </a:rPr>
                <a:t>2Fe;</a:t>
              </a:r>
              <a:endParaRPr lang="en-US" sz="2400" b="1" dirty="0">
                <a:solidFill>
                  <a:srgbClr val="FFC000"/>
                </a:solidFill>
                <a:latin typeface="Arial Narrow" pitchFamily="34" charset="0"/>
              </a:endParaRPr>
            </a:p>
          </p:txBody>
        </p:sp>
        <p:sp>
          <p:nvSpPr>
            <p:cNvPr id="7223" name="Line 8"/>
            <p:cNvSpPr>
              <a:spLocks noChangeShapeType="1"/>
            </p:cNvSpPr>
            <p:nvPr/>
          </p:nvSpPr>
          <p:spPr bwMode="auto">
            <a:xfrm>
              <a:off x="609" y="752"/>
              <a:ext cx="432" cy="0"/>
            </a:xfrm>
            <a:prstGeom prst="line">
              <a:avLst/>
            </a:prstGeom>
            <a:noFill/>
            <a:ln w="25400">
              <a:solidFill>
                <a:srgbClr val="C00000"/>
              </a:solidFill>
              <a:round/>
              <a:headEnd/>
              <a:tailEnd type="triangle" w="med" len="med"/>
            </a:ln>
          </p:spPr>
          <p:txBody>
            <a:bodyPr/>
            <a:lstStyle/>
            <a:p>
              <a:endParaRPr lang="en-US" sz="3200" b="1">
                <a:solidFill>
                  <a:srgbClr val="FFC000"/>
                </a:solidFill>
                <a:latin typeface="Arial Narrow" pitchFamily="34" charset="0"/>
              </a:endParaRPr>
            </a:p>
          </p:txBody>
        </p:sp>
      </p:grpSp>
      <p:sp>
        <p:nvSpPr>
          <p:cNvPr id="7174" name="Text Box 9"/>
          <p:cNvSpPr txBox="1">
            <a:spLocks noChangeArrowheads="1"/>
          </p:cNvSpPr>
          <p:nvPr/>
        </p:nvSpPr>
        <p:spPr bwMode="auto">
          <a:xfrm>
            <a:off x="5124676" y="454235"/>
            <a:ext cx="4772910" cy="461665"/>
          </a:xfrm>
          <a:prstGeom prst="rect">
            <a:avLst/>
          </a:prstGeom>
          <a:noFill/>
          <a:ln w="9525">
            <a:noFill/>
            <a:miter lim="800000"/>
            <a:headEnd/>
            <a:tailEnd/>
          </a:ln>
        </p:spPr>
        <p:txBody>
          <a:bodyPr wrap="none">
            <a:spAutoFit/>
          </a:bodyPr>
          <a:lstStyle/>
          <a:p>
            <a:r>
              <a:rPr lang="en-US" sz="2400" b="1" dirty="0" smtClean="0">
                <a:solidFill>
                  <a:srgbClr val="FFC000"/>
                </a:solidFill>
                <a:latin typeface="Arial Narrow" pitchFamily="34" charset="0"/>
              </a:rPr>
              <a:t>a) Calculate </a:t>
            </a:r>
            <a:r>
              <a:rPr lang="en-US" sz="2400" b="1" dirty="0">
                <a:solidFill>
                  <a:srgbClr val="FFC000"/>
                </a:solidFill>
                <a:latin typeface="Arial Narrow" pitchFamily="34" charset="0"/>
              </a:rPr>
              <a:t>the mass of Al</a:t>
            </a:r>
            <a:r>
              <a:rPr lang="en-US" sz="2400" b="1" baseline="-25000" dirty="0">
                <a:solidFill>
                  <a:srgbClr val="FFC000"/>
                </a:solidFill>
                <a:latin typeface="Arial Narrow" pitchFamily="34" charset="0"/>
              </a:rPr>
              <a:t>2</a:t>
            </a:r>
            <a:r>
              <a:rPr lang="en-US" sz="2400" b="1" dirty="0">
                <a:solidFill>
                  <a:srgbClr val="FFC000"/>
                </a:solidFill>
                <a:latin typeface="Arial Narrow" pitchFamily="34" charset="0"/>
              </a:rPr>
              <a:t>O</a:t>
            </a:r>
            <a:r>
              <a:rPr lang="en-US" sz="2400" b="1" baseline="-25000" dirty="0">
                <a:solidFill>
                  <a:srgbClr val="FFC000"/>
                </a:solidFill>
                <a:latin typeface="Arial Narrow" pitchFamily="34" charset="0"/>
              </a:rPr>
              <a:t>3</a:t>
            </a:r>
            <a:r>
              <a:rPr lang="en-US" sz="2400" b="1" dirty="0">
                <a:solidFill>
                  <a:srgbClr val="FFC000"/>
                </a:solidFill>
                <a:latin typeface="Arial Narrow" pitchFamily="34" charset="0"/>
              </a:rPr>
              <a:t> </a:t>
            </a:r>
            <a:r>
              <a:rPr lang="en-US" sz="2400" b="1" dirty="0" smtClean="0">
                <a:solidFill>
                  <a:srgbClr val="FFC000"/>
                </a:solidFill>
                <a:latin typeface="Arial Narrow" pitchFamily="34" charset="0"/>
              </a:rPr>
              <a:t>formed</a:t>
            </a:r>
            <a:r>
              <a:rPr lang="en-US" sz="2400" b="1" dirty="0">
                <a:solidFill>
                  <a:srgbClr val="FFC000"/>
                </a:solidFill>
                <a:latin typeface="Arial Narrow" pitchFamily="34" charset="0"/>
              </a:rPr>
              <a:t>.</a:t>
            </a:r>
          </a:p>
        </p:txBody>
      </p:sp>
      <p:sp>
        <p:nvSpPr>
          <p:cNvPr id="37952" name="Text Box 64"/>
          <p:cNvSpPr txBox="1">
            <a:spLocks noChangeArrowheads="1"/>
          </p:cNvSpPr>
          <p:nvPr/>
        </p:nvSpPr>
        <p:spPr bwMode="auto">
          <a:xfrm>
            <a:off x="605980" y="5811339"/>
            <a:ext cx="11586019" cy="1015663"/>
          </a:xfrm>
          <a:prstGeom prst="rect">
            <a:avLst/>
          </a:prstGeom>
          <a:noFill/>
          <a:ln w="9525">
            <a:noFill/>
            <a:miter lim="800000"/>
            <a:headEnd/>
            <a:tailEnd/>
          </a:ln>
        </p:spPr>
        <p:txBody>
          <a:bodyPr wrap="square">
            <a:spAutoFit/>
          </a:bodyPr>
          <a:lstStyle/>
          <a:p>
            <a:r>
              <a:rPr lang="en-US" sz="2000" b="1" dirty="0" smtClean="0">
                <a:solidFill>
                  <a:schemeClr val="accent3">
                    <a:lumMod val="40000"/>
                    <a:lumOff val="60000"/>
                  </a:schemeClr>
                </a:solidFill>
                <a:latin typeface="Arial Narrow" pitchFamily="34" charset="0"/>
              </a:rPr>
              <a:t>a) </a:t>
            </a:r>
            <a:r>
              <a:rPr lang="en-US" sz="2000" b="1" i="1" dirty="0" smtClean="0">
                <a:solidFill>
                  <a:schemeClr val="accent3">
                    <a:lumMod val="40000"/>
                    <a:lumOff val="60000"/>
                  </a:schemeClr>
                </a:solidFill>
                <a:latin typeface="Arial Narrow" pitchFamily="34" charset="0"/>
              </a:rPr>
              <a:t>Mass of </a:t>
            </a:r>
            <a:r>
              <a:rPr lang="en-US" sz="2000" b="1" dirty="0" smtClean="0">
                <a:solidFill>
                  <a:srgbClr val="FFC000"/>
                </a:solidFill>
                <a:latin typeface="Arial Narrow" pitchFamily="34" charset="0"/>
              </a:rPr>
              <a:t>Al</a:t>
            </a:r>
            <a:r>
              <a:rPr lang="en-US" sz="2000" b="1" baseline="-25000" dirty="0" smtClean="0">
                <a:solidFill>
                  <a:srgbClr val="FFC000"/>
                </a:solidFill>
                <a:latin typeface="Arial Narrow" pitchFamily="34" charset="0"/>
              </a:rPr>
              <a:t>2</a:t>
            </a:r>
            <a:r>
              <a:rPr lang="en-US" sz="2000" b="1" dirty="0" smtClean="0">
                <a:solidFill>
                  <a:srgbClr val="FFC000"/>
                </a:solidFill>
                <a:latin typeface="Arial Narrow" pitchFamily="34" charset="0"/>
              </a:rPr>
              <a:t>O</a:t>
            </a:r>
            <a:r>
              <a:rPr lang="en-US" sz="2000" b="1" baseline="-25000" dirty="0" smtClean="0">
                <a:solidFill>
                  <a:srgbClr val="FFC000"/>
                </a:solidFill>
                <a:latin typeface="Arial Narrow" pitchFamily="34" charset="0"/>
              </a:rPr>
              <a:t>3</a:t>
            </a:r>
            <a:r>
              <a:rPr lang="en-US" sz="2000" b="1" dirty="0" smtClean="0">
                <a:solidFill>
                  <a:srgbClr val="FFC000"/>
                </a:solidFill>
                <a:latin typeface="Arial Narrow" pitchFamily="34" charset="0"/>
              </a:rPr>
              <a:t> </a:t>
            </a:r>
            <a:r>
              <a:rPr lang="en-US" sz="2000" b="1" i="1" dirty="0" smtClean="0">
                <a:solidFill>
                  <a:schemeClr val="accent3">
                    <a:lumMod val="40000"/>
                    <a:lumOff val="60000"/>
                  </a:schemeClr>
                </a:solidFill>
                <a:latin typeface="Arial Narrow" pitchFamily="34" charset="0"/>
              </a:rPr>
              <a:t>formed = (2.30 x </a:t>
            </a:r>
            <a:r>
              <a:rPr lang="en-US" sz="2000" b="1" i="1" dirty="0" smtClean="0">
                <a:solidFill>
                  <a:srgbClr val="FFFF00"/>
                </a:solidFill>
                <a:latin typeface="Arial Narrow" pitchFamily="34" charset="0"/>
              </a:rPr>
              <a:t>102</a:t>
            </a:r>
            <a:r>
              <a:rPr lang="en-US" sz="2000" b="1" i="1" dirty="0" smtClean="0">
                <a:solidFill>
                  <a:schemeClr val="accent3">
                    <a:lumMod val="40000"/>
                    <a:lumOff val="60000"/>
                  </a:schemeClr>
                </a:solidFill>
                <a:latin typeface="Arial Narrow" pitchFamily="34" charset="0"/>
              </a:rPr>
              <a:t> ) = 234.6 g  [ </a:t>
            </a:r>
            <a:r>
              <a:rPr lang="en-US" sz="2000" b="1" dirty="0" smtClean="0">
                <a:solidFill>
                  <a:srgbClr val="C00000"/>
                </a:solidFill>
                <a:latin typeface="Arial Narrow" pitchFamily="34" charset="0"/>
              </a:rPr>
              <a:t>Molar mass  of </a:t>
            </a:r>
            <a:r>
              <a:rPr lang="en-US" sz="2000" b="1" dirty="0" smtClean="0">
                <a:solidFill>
                  <a:schemeClr val="accent3">
                    <a:lumMod val="40000"/>
                    <a:lumOff val="60000"/>
                  </a:schemeClr>
                </a:solidFill>
                <a:latin typeface="Arial Narrow" pitchFamily="34" charset="0"/>
              </a:rPr>
              <a:t>Al</a:t>
            </a:r>
            <a:r>
              <a:rPr lang="en-US" sz="2000" b="1" baseline="-25000" dirty="0" smtClean="0">
                <a:solidFill>
                  <a:schemeClr val="accent3">
                    <a:lumMod val="40000"/>
                    <a:lumOff val="60000"/>
                  </a:schemeClr>
                </a:solidFill>
                <a:latin typeface="Arial Narrow" pitchFamily="34" charset="0"/>
              </a:rPr>
              <a:t>2</a:t>
            </a:r>
            <a:r>
              <a:rPr lang="en-US" sz="2000" b="1" dirty="0" smtClean="0">
                <a:solidFill>
                  <a:schemeClr val="accent3">
                    <a:lumMod val="40000"/>
                    <a:lumOff val="60000"/>
                  </a:schemeClr>
                </a:solidFill>
                <a:latin typeface="Arial Narrow" pitchFamily="34" charset="0"/>
              </a:rPr>
              <a:t>O</a:t>
            </a:r>
            <a:r>
              <a:rPr lang="en-US" sz="2000" b="1" baseline="-25000" dirty="0" smtClean="0">
                <a:solidFill>
                  <a:schemeClr val="accent3">
                    <a:lumMod val="40000"/>
                    <a:lumOff val="60000"/>
                  </a:schemeClr>
                </a:solidFill>
                <a:latin typeface="Arial Narrow" pitchFamily="34" charset="0"/>
              </a:rPr>
              <a:t>3</a:t>
            </a:r>
            <a:r>
              <a:rPr lang="en-US" sz="2000" b="1" dirty="0" smtClean="0">
                <a:solidFill>
                  <a:srgbClr val="C00000"/>
                </a:solidFill>
                <a:latin typeface="Arial Narrow" pitchFamily="34" charset="0"/>
              </a:rPr>
              <a:t> = </a:t>
            </a:r>
            <a:r>
              <a:rPr lang="en-US" sz="2000" b="1" dirty="0" smtClean="0">
                <a:solidFill>
                  <a:schemeClr val="accent3">
                    <a:lumMod val="40000"/>
                    <a:lumOff val="60000"/>
                  </a:schemeClr>
                </a:solidFill>
                <a:latin typeface="Arial Narrow" pitchFamily="34" charset="0"/>
              </a:rPr>
              <a:t>102 g</a:t>
            </a:r>
            <a:r>
              <a:rPr lang="en-US" sz="2000" b="1" i="1" dirty="0" smtClean="0">
                <a:solidFill>
                  <a:schemeClr val="accent3">
                    <a:lumMod val="40000"/>
                    <a:lumOff val="60000"/>
                  </a:schemeClr>
                </a:solidFill>
                <a:latin typeface="Arial Narrow" pitchFamily="34" charset="0"/>
              </a:rPr>
              <a:t>]</a:t>
            </a:r>
            <a:endParaRPr lang="en-US" sz="2000" b="1" dirty="0" smtClean="0">
              <a:solidFill>
                <a:schemeClr val="accent3">
                  <a:lumMod val="40000"/>
                  <a:lumOff val="60000"/>
                </a:schemeClr>
              </a:solidFill>
              <a:latin typeface="Arial Narrow" pitchFamily="34" charset="0"/>
            </a:endParaRPr>
          </a:p>
          <a:p>
            <a:r>
              <a:rPr lang="en-US" sz="2000" b="1" dirty="0" smtClean="0">
                <a:solidFill>
                  <a:schemeClr val="accent3">
                    <a:lumMod val="40000"/>
                    <a:lumOff val="60000"/>
                  </a:schemeClr>
                </a:solidFill>
                <a:latin typeface="Arial Narrow" pitchFamily="34" charset="0"/>
              </a:rPr>
              <a:t>b) Have </a:t>
            </a:r>
            <a:r>
              <a:rPr lang="en-US" sz="2000" b="1" dirty="0">
                <a:solidFill>
                  <a:schemeClr val="accent3">
                    <a:lumMod val="40000"/>
                    <a:lumOff val="60000"/>
                  </a:schemeClr>
                </a:solidFill>
                <a:latin typeface="Arial Narrow" pitchFamily="34" charset="0"/>
              </a:rPr>
              <a:t>more </a:t>
            </a:r>
            <a:r>
              <a:rPr lang="en-US" sz="2000" b="1" dirty="0" smtClean="0">
                <a:solidFill>
                  <a:schemeClr val="accent3">
                    <a:lumMod val="40000"/>
                    <a:lumOff val="60000"/>
                  </a:schemeClr>
                </a:solidFill>
                <a:latin typeface="Arial Narrow" pitchFamily="34" charset="0"/>
              </a:rPr>
              <a:t> Al</a:t>
            </a:r>
            <a:r>
              <a:rPr lang="en-US" sz="2000" b="1" baseline="-25000" dirty="0" smtClean="0">
                <a:solidFill>
                  <a:schemeClr val="accent3">
                    <a:lumMod val="40000"/>
                    <a:lumOff val="60000"/>
                  </a:schemeClr>
                </a:solidFill>
                <a:latin typeface="Arial Narrow" pitchFamily="34" charset="0"/>
              </a:rPr>
              <a:t>2</a:t>
            </a:r>
            <a:r>
              <a:rPr lang="en-US" sz="2000" b="1" dirty="0" smtClean="0">
                <a:solidFill>
                  <a:schemeClr val="accent3">
                    <a:lumMod val="40000"/>
                    <a:lumOff val="60000"/>
                  </a:schemeClr>
                </a:solidFill>
                <a:latin typeface="Arial Narrow" pitchFamily="34" charset="0"/>
              </a:rPr>
              <a:t>O</a:t>
            </a:r>
            <a:r>
              <a:rPr lang="en-US" sz="2000" b="1" baseline="-25000" dirty="0" smtClean="0">
                <a:solidFill>
                  <a:schemeClr val="accent3">
                    <a:lumMod val="40000"/>
                    <a:lumOff val="60000"/>
                  </a:schemeClr>
                </a:solidFill>
                <a:latin typeface="Arial Narrow" pitchFamily="34" charset="0"/>
              </a:rPr>
              <a:t>3</a:t>
            </a:r>
            <a:r>
              <a:rPr lang="en-US" sz="2000" b="1" dirty="0" smtClean="0">
                <a:solidFill>
                  <a:schemeClr val="accent3">
                    <a:lumMod val="40000"/>
                    <a:lumOff val="60000"/>
                  </a:schemeClr>
                </a:solidFill>
                <a:latin typeface="Arial Narrow" pitchFamily="34" charset="0"/>
              </a:rPr>
              <a:t>  with given amount of Fe</a:t>
            </a:r>
            <a:r>
              <a:rPr lang="en-US" sz="2000" b="1" baseline="-25000" dirty="0" smtClean="0">
                <a:solidFill>
                  <a:schemeClr val="accent3">
                    <a:lumMod val="40000"/>
                    <a:lumOff val="60000"/>
                  </a:schemeClr>
                </a:solidFill>
                <a:latin typeface="Arial Narrow" pitchFamily="34" charset="0"/>
              </a:rPr>
              <a:t>2</a:t>
            </a:r>
            <a:r>
              <a:rPr lang="en-US" sz="2000" b="1" dirty="0" smtClean="0">
                <a:solidFill>
                  <a:schemeClr val="accent3">
                    <a:lumMod val="40000"/>
                    <a:lumOff val="60000"/>
                  </a:schemeClr>
                </a:solidFill>
                <a:latin typeface="Arial Narrow" pitchFamily="34" charset="0"/>
              </a:rPr>
              <a:t>O</a:t>
            </a:r>
            <a:r>
              <a:rPr lang="en-US" sz="2000" b="1" baseline="-25000" dirty="0" smtClean="0">
                <a:solidFill>
                  <a:schemeClr val="accent3">
                    <a:lumMod val="40000"/>
                    <a:lumOff val="60000"/>
                  </a:schemeClr>
                </a:solidFill>
                <a:latin typeface="Arial Narrow" pitchFamily="34" charset="0"/>
              </a:rPr>
              <a:t>3 .</a:t>
            </a:r>
            <a:r>
              <a:rPr lang="en-US" sz="2000" b="1" dirty="0" smtClean="0">
                <a:solidFill>
                  <a:schemeClr val="accent3">
                    <a:lumMod val="40000"/>
                    <a:lumOff val="60000"/>
                  </a:schemeClr>
                </a:solidFill>
                <a:latin typeface="Arial Narrow" pitchFamily="34" charset="0"/>
              </a:rPr>
              <a:t>As  Fe</a:t>
            </a:r>
            <a:r>
              <a:rPr lang="en-US" sz="2000" b="1" baseline="-25000" dirty="0" smtClean="0">
                <a:solidFill>
                  <a:schemeClr val="accent3">
                    <a:lumMod val="40000"/>
                    <a:lumOff val="60000"/>
                  </a:schemeClr>
                </a:solidFill>
                <a:latin typeface="Arial Narrow" pitchFamily="34" charset="0"/>
              </a:rPr>
              <a:t>2</a:t>
            </a:r>
            <a:r>
              <a:rPr lang="en-US" sz="2000" b="1" dirty="0" smtClean="0">
                <a:solidFill>
                  <a:schemeClr val="accent3">
                    <a:lumMod val="40000"/>
                    <a:lumOff val="60000"/>
                  </a:schemeClr>
                </a:solidFill>
                <a:latin typeface="Arial Narrow" pitchFamily="34" charset="0"/>
              </a:rPr>
              <a:t>O</a:t>
            </a:r>
            <a:r>
              <a:rPr lang="en-US" sz="2000" b="1" baseline="-25000" dirty="0" smtClean="0">
                <a:solidFill>
                  <a:schemeClr val="accent3">
                    <a:lumMod val="40000"/>
                    <a:lumOff val="60000"/>
                  </a:schemeClr>
                </a:solidFill>
                <a:latin typeface="Arial Narrow" pitchFamily="34" charset="0"/>
              </a:rPr>
              <a:t>3 </a:t>
            </a:r>
            <a:r>
              <a:rPr lang="en-US" sz="2000" b="1" dirty="0" smtClean="0">
                <a:solidFill>
                  <a:schemeClr val="accent3">
                    <a:lumMod val="40000"/>
                    <a:lumOff val="60000"/>
                  </a:schemeClr>
                </a:solidFill>
                <a:latin typeface="Arial Narrow" pitchFamily="34" charset="0"/>
              </a:rPr>
              <a:t> remains in excess, so, </a:t>
            </a:r>
            <a:r>
              <a:rPr lang="en-US" sz="2000" b="1" i="1" dirty="0" smtClean="0">
                <a:solidFill>
                  <a:srgbClr val="FFC000"/>
                </a:solidFill>
                <a:latin typeface="Arial Narrow" pitchFamily="34" charset="0"/>
              </a:rPr>
              <a:t>Al </a:t>
            </a:r>
            <a:r>
              <a:rPr lang="en-US" sz="2000" b="1" i="1" dirty="0">
                <a:solidFill>
                  <a:srgbClr val="FFC000"/>
                </a:solidFill>
                <a:latin typeface="Arial Narrow" pitchFamily="34" charset="0"/>
              </a:rPr>
              <a:t>is limiting </a:t>
            </a:r>
            <a:r>
              <a:rPr lang="en-US" sz="2000" b="1" i="1" dirty="0" smtClean="0">
                <a:solidFill>
                  <a:srgbClr val="FFC000"/>
                </a:solidFill>
                <a:latin typeface="Arial Narrow" pitchFamily="34" charset="0"/>
              </a:rPr>
              <a:t>reagent.</a:t>
            </a:r>
            <a:endParaRPr lang="en-US" sz="2000" b="1" i="1" dirty="0" smtClean="0">
              <a:solidFill>
                <a:schemeClr val="accent3">
                  <a:lumMod val="40000"/>
                  <a:lumOff val="60000"/>
                </a:schemeClr>
              </a:solidFill>
              <a:latin typeface="Arial Narrow" pitchFamily="34" charset="0"/>
            </a:endParaRPr>
          </a:p>
          <a:p>
            <a:r>
              <a:rPr lang="en-US" sz="2000" b="1" i="1" dirty="0" smtClean="0">
                <a:solidFill>
                  <a:schemeClr val="accent3">
                    <a:lumMod val="40000"/>
                    <a:lumOff val="60000"/>
                  </a:schemeClr>
                </a:solidFill>
                <a:latin typeface="Arial Narrow" pitchFamily="34" charset="0"/>
              </a:rPr>
              <a:t>c) Reacted Fe</a:t>
            </a:r>
            <a:r>
              <a:rPr lang="en-US" sz="2000" b="1" i="1" baseline="-25000" dirty="0" smtClean="0">
                <a:solidFill>
                  <a:schemeClr val="accent3">
                    <a:lumMod val="40000"/>
                    <a:lumOff val="60000"/>
                  </a:schemeClr>
                </a:solidFill>
                <a:latin typeface="Arial Narrow" pitchFamily="34" charset="0"/>
              </a:rPr>
              <a:t>2</a:t>
            </a:r>
            <a:r>
              <a:rPr lang="en-US" sz="2000" b="1" i="1" dirty="0" smtClean="0">
                <a:solidFill>
                  <a:schemeClr val="accent3">
                    <a:lumMod val="40000"/>
                    <a:lumOff val="60000"/>
                  </a:schemeClr>
                </a:solidFill>
                <a:latin typeface="Arial Narrow" pitchFamily="34" charset="0"/>
              </a:rPr>
              <a:t>O</a:t>
            </a:r>
            <a:r>
              <a:rPr lang="en-US" sz="2000" b="1" i="1" baseline="-25000" dirty="0" smtClean="0">
                <a:solidFill>
                  <a:schemeClr val="accent3">
                    <a:lumMod val="40000"/>
                    <a:lumOff val="60000"/>
                  </a:schemeClr>
                </a:solidFill>
                <a:latin typeface="Arial Narrow" pitchFamily="34" charset="0"/>
              </a:rPr>
              <a:t>3</a:t>
            </a:r>
            <a:r>
              <a:rPr lang="en-US" sz="2000" b="1" i="1" dirty="0" smtClean="0">
                <a:solidFill>
                  <a:schemeClr val="accent3">
                    <a:lumMod val="40000"/>
                    <a:lumOff val="60000"/>
                  </a:schemeClr>
                </a:solidFill>
                <a:latin typeface="Arial Narrow" pitchFamily="34" charset="0"/>
              </a:rPr>
              <a:t> =2.3 mole (as mole of Fe</a:t>
            </a:r>
            <a:r>
              <a:rPr lang="en-US" sz="2000" b="1" i="1" baseline="-25000" dirty="0" smtClean="0">
                <a:solidFill>
                  <a:schemeClr val="accent3">
                    <a:lumMod val="40000"/>
                    <a:lumOff val="60000"/>
                  </a:schemeClr>
                </a:solidFill>
                <a:latin typeface="Arial Narrow" pitchFamily="34" charset="0"/>
              </a:rPr>
              <a:t>2</a:t>
            </a:r>
            <a:r>
              <a:rPr lang="en-US" sz="2000" b="1" i="1" dirty="0" smtClean="0">
                <a:solidFill>
                  <a:schemeClr val="accent3">
                    <a:lumMod val="40000"/>
                    <a:lumOff val="60000"/>
                  </a:schemeClr>
                </a:solidFill>
                <a:latin typeface="Arial Narrow" pitchFamily="34" charset="0"/>
              </a:rPr>
              <a:t>O</a:t>
            </a:r>
            <a:r>
              <a:rPr lang="en-US" sz="2000" b="1" i="1" baseline="-25000" dirty="0" smtClean="0">
                <a:solidFill>
                  <a:schemeClr val="accent3">
                    <a:lumMod val="40000"/>
                    <a:lumOff val="60000"/>
                  </a:schemeClr>
                </a:solidFill>
                <a:latin typeface="Arial Narrow" pitchFamily="34" charset="0"/>
              </a:rPr>
              <a:t>3 </a:t>
            </a:r>
            <a:r>
              <a:rPr lang="en-US" sz="2000" b="1" i="1" dirty="0" smtClean="0">
                <a:solidFill>
                  <a:schemeClr val="accent3">
                    <a:lumMod val="40000"/>
                    <a:lumOff val="60000"/>
                  </a:schemeClr>
                </a:solidFill>
                <a:latin typeface="Arial Narrow" pitchFamily="34" charset="0"/>
              </a:rPr>
              <a:t>=mole of Al</a:t>
            </a:r>
            <a:r>
              <a:rPr lang="en-US" sz="2000" b="1" i="1" baseline="-25000" dirty="0" smtClean="0">
                <a:solidFill>
                  <a:schemeClr val="accent3">
                    <a:lumMod val="40000"/>
                    <a:lumOff val="60000"/>
                  </a:schemeClr>
                </a:solidFill>
                <a:latin typeface="Arial Narrow" pitchFamily="34" charset="0"/>
              </a:rPr>
              <a:t>2</a:t>
            </a:r>
            <a:r>
              <a:rPr lang="en-US" sz="2000" b="1" i="1" dirty="0" smtClean="0">
                <a:solidFill>
                  <a:schemeClr val="accent3">
                    <a:lumMod val="40000"/>
                    <a:lumOff val="60000"/>
                  </a:schemeClr>
                </a:solidFill>
                <a:latin typeface="Arial Narrow" pitchFamily="34" charset="0"/>
              </a:rPr>
              <a:t>O</a:t>
            </a:r>
            <a:r>
              <a:rPr lang="en-US" sz="2000" b="1" i="1" baseline="-25000" dirty="0" smtClean="0">
                <a:solidFill>
                  <a:schemeClr val="accent3">
                    <a:lumMod val="40000"/>
                    <a:lumOff val="60000"/>
                  </a:schemeClr>
                </a:solidFill>
                <a:latin typeface="Arial Narrow" pitchFamily="34" charset="0"/>
              </a:rPr>
              <a:t>3</a:t>
            </a:r>
            <a:r>
              <a:rPr lang="en-US" sz="2000" b="1" i="1" dirty="0" smtClean="0">
                <a:solidFill>
                  <a:schemeClr val="accent3">
                    <a:lumMod val="40000"/>
                    <a:lumOff val="60000"/>
                  </a:schemeClr>
                </a:solidFill>
                <a:latin typeface="Arial Narrow" pitchFamily="34" charset="0"/>
              </a:rPr>
              <a:t>). So, </a:t>
            </a:r>
            <a:r>
              <a:rPr lang="en-US" sz="2000" b="1" i="1" dirty="0" err="1" smtClean="0">
                <a:solidFill>
                  <a:srgbClr val="FFC000"/>
                </a:solidFill>
                <a:latin typeface="Arial Narrow" pitchFamily="34" charset="0"/>
              </a:rPr>
              <a:t>Unreacted</a:t>
            </a:r>
            <a:r>
              <a:rPr lang="en-US" sz="2000" b="1" i="1" dirty="0" smtClean="0">
                <a:solidFill>
                  <a:srgbClr val="FFC000"/>
                </a:solidFill>
                <a:latin typeface="Arial Narrow" pitchFamily="34" charset="0"/>
              </a:rPr>
              <a:t> Fe</a:t>
            </a:r>
            <a:r>
              <a:rPr lang="en-US" sz="2000" b="1" i="1" baseline="-25000" dirty="0" smtClean="0">
                <a:solidFill>
                  <a:srgbClr val="FFC000"/>
                </a:solidFill>
                <a:latin typeface="Arial Narrow" pitchFamily="34" charset="0"/>
              </a:rPr>
              <a:t>2</a:t>
            </a:r>
            <a:r>
              <a:rPr lang="en-US" sz="2000" b="1" i="1" dirty="0" smtClean="0">
                <a:solidFill>
                  <a:srgbClr val="FFC000"/>
                </a:solidFill>
                <a:latin typeface="Arial Narrow" pitchFamily="34" charset="0"/>
              </a:rPr>
              <a:t>O</a:t>
            </a:r>
            <a:r>
              <a:rPr lang="en-US" sz="2000" b="1" i="1" baseline="-25000" dirty="0" smtClean="0">
                <a:solidFill>
                  <a:srgbClr val="FFC000"/>
                </a:solidFill>
                <a:latin typeface="Arial Narrow" pitchFamily="34" charset="0"/>
              </a:rPr>
              <a:t>3</a:t>
            </a:r>
            <a:r>
              <a:rPr lang="en-US" sz="2000" b="1" i="1" dirty="0" smtClean="0">
                <a:solidFill>
                  <a:srgbClr val="FFC000"/>
                </a:solidFill>
                <a:latin typeface="Arial Narrow" pitchFamily="34" charset="0"/>
              </a:rPr>
              <a:t> = (3.76-2.30)= 1.46 mole Fe</a:t>
            </a:r>
            <a:r>
              <a:rPr lang="en-US" sz="2000" b="1" i="1" baseline="-25000" dirty="0" smtClean="0">
                <a:solidFill>
                  <a:srgbClr val="FFC000"/>
                </a:solidFill>
                <a:latin typeface="Arial Narrow" pitchFamily="34" charset="0"/>
              </a:rPr>
              <a:t>2</a:t>
            </a:r>
            <a:r>
              <a:rPr lang="en-US" sz="2000" b="1" i="1" dirty="0" smtClean="0">
                <a:solidFill>
                  <a:srgbClr val="FFC000"/>
                </a:solidFill>
                <a:latin typeface="Arial Narrow" pitchFamily="34" charset="0"/>
              </a:rPr>
              <a:t>O</a:t>
            </a:r>
            <a:r>
              <a:rPr lang="en-US" sz="2000" b="1" i="1" baseline="-25000" dirty="0" smtClean="0">
                <a:solidFill>
                  <a:srgbClr val="FFC000"/>
                </a:solidFill>
                <a:latin typeface="Arial Narrow" pitchFamily="34" charset="0"/>
              </a:rPr>
              <a:t>3</a:t>
            </a:r>
            <a:r>
              <a:rPr lang="en-US" sz="2000" b="1" i="1" dirty="0" smtClean="0">
                <a:solidFill>
                  <a:srgbClr val="FFC000"/>
                </a:solidFill>
                <a:latin typeface="Arial Narrow" pitchFamily="34" charset="0"/>
              </a:rPr>
              <a:t> </a:t>
            </a:r>
            <a:endParaRPr lang="en-US" sz="2000" b="1" dirty="0">
              <a:solidFill>
                <a:srgbClr val="FFC000"/>
              </a:solidFill>
              <a:latin typeface="Arial Narrow" pitchFamily="34" charset="0"/>
            </a:endParaRPr>
          </a:p>
        </p:txBody>
      </p:sp>
      <p:graphicFrame>
        <p:nvGraphicFramePr>
          <p:cNvPr id="7170" name="Object 2"/>
          <p:cNvGraphicFramePr>
            <a:graphicFrameLocks noChangeAspect="1"/>
          </p:cNvGraphicFramePr>
          <p:nvPr/>
        </p:nvGraphicFramePr>
        <p:xfrm>
          <a:off x="203200" y="93025"/>
          <a:ext cx="865717" cy="1239838"/>
        </p:xfrm>
        <a:graphic>
          <a:graphicData uri="http://schemas.openxmlformats.org/presentationml/2006/ole">
            <mc:AlternateContent xmlns:mc="http://schemas.openxmlformats.org/markup-compatibility/2006">
              <mc:Choice xmlns:v="urn:schemas-microsoft-com:vml" Requires="v">
                <p:oleObj spid="_x0000_s40963"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93025"/>
                        <a:ext cx="865717"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Text Box 1044"/>
          <p:cNvSpPr txBox="1">
            <a:spLocks noChangeArrowheads="1"/>
          </p:cNvSpPr>
          <p:nvPr/>
        </p:nvSpPr>
        <p:spPr bwMode="auto">
          <a:xfrm>
            <a:off x="285009" y="1919602"/>
            <a:ext cx="10672026" cy="3046988"/>
          </a:xfrm>
          <a:prstGeom prst="rect">
            <a:avLst/>
          </a:prstGeom>
          <a:noFill/>
          <a:ln w="9525">
            <a:noFill/>
            <a:miter lim="800000"/>
            <a:headEnd/>
            <a:tailEnd/>
          </a:ln>
        </p:spPr>
        <p:txBody>
          <a:bodyPr wrap="square">
            <a:spAutoFit/>
          </a:bodyPr>
          <a:lstStyle/>
          <a:p>
            <a:r>
              <a:rPr lang="en-US" sz="2400" b="1" dirty="0" smtClean="0">
                <a:solidFill>
                  <a:srgbClr val="C00000"/>
                </a:solidFill>
                <a:latin typeface="Arial Narrow" pitchFamily="34" charset="0"/>
              </a:rPr>
              <a:t>Molar mass    :             </a:t>
            </a:r>
            <a:r>
              <a:rPr lang="en-US" sz="2400" b="1" dirty="0" smtClean="0">
                <a:solidFill>
                  <a:srgbClr val="FFFF00"/>
                </a:solidFill>
                <a:latin typeface="Arial Narrow" pitchFamily="34" charset="0"/>
              </a:rPr>
              <a:t>27</a:t>
            </a:r>
            <a:r>
              <a:rPr lang="en-US" sz="2400" b="1" dirty="0" smtClean="0">
                <a:solidFill>
                  <a:srgbClr val="C00000"/>
                </a:solidFill>
                <a:latin typeface="Arial Narrow" pitchFamily="34" charset="0"/>
              </a:rPr>
              <a:t>                   </a:t>
            </a:r>
            <a:r>
              <a:rPr lang="en-US" sz="2400" b="1" dirty="0" smtClean="0">
                <a:solidFill>
                  <a:srgbClr val="FFFF00"/>
                </a:solidFill>
                <a:latin typeface="Arial Narrow" pitchFamily="34" charset="0"/>
              </a:rPr>
              <a:t>160                  102</a:t>
            </a:r>
          </a:p>
          <a:p>
            <a:r>
              <a:rPr lang="en-US" sz="2400" b="1" dirty="0" smtClean="0">
                <a:solidFill>
                  <a:srgbClr val="C00000"/>
                </a:solidFill>
                <a:latin typeface="Arial Narrow" pitchFamily="34" charset="0"/>
              </a:rPr>
              <a:t>Given amount:        </a:t>
            </a:r>
            <a:r>
              <a:rPr lang="en-US" sz="2400" b="1" dirty="0" smtClean="0">
                <a:solidFill>
                  <a:schemeClr val="accent3">
                    <a:lumMod val="40000"/>
                    <a:lumOff val="60000"/>
                  </a:schemeClr>
                </a:solidFill>
                <a:latin typeface="Arial Narrow" pitchFamily="34" charset="0"/>
              </a:rPr>
              <a:t>124 g                 601g                  ? g</a:t>
            </a:r>
          </a:p>
          <a:p>
            <a:r>
              <a:rPr lang="en-US" sz="2400" b="1" dirty="0" smtClean="0">
                <a:solidFill>
                  <a:srgbClr val="C00000"/>
                </a:solidFill>
                <a:latin typeface="Arial Narrow" pitchFamily="34" charset="0"/>
              </a:rPr>
              <a:t>Mole                </a:t>
            </a:r>
            <a:r>
              <a:rPr lang="en-US" sz="2400" b="1" dirty="0" smtClean="0">
                <a:solidFill>
                  <a:schemeClr val="accent3">
                    <a:lumMod val="40000"/>
                    <a:lumOff val="60000"/>
                  </a:schemeClr>
                </a:solidFill>
                <a:latin typeface="Arial Narrow" pitchFamily="34" charset="0"/>
              </a:rPr>
              <a:t>:    124/ </a:t>
            </a:r>
            <a:r>
              <a:rPr lang="en-US" sz="2400" b="1" dirty="0" smtClean="0">
                <a:solidFill>
                  <a:srgbClr val="FFFF00"/>
                </a:solidFill>
                <a:latin typeface="Arial Narrow" pitchFamily="34" charset="0"/>
              </a:rPr>
              <a:t>27</a:t>
            </a:r>
            <a:r>
              <a:rPr lang="en-US" sz="2400" b="1" dirty="0" smtClean="0">
                <a:solidFill>
                  <a:schemeClr val="accent3">
                    <a:lumMod val="40000"/>
                    <a:lumOff val="60000"/>
                  </a:schemeClr>
                </a:solidFill>
                <a:latin typeface="Arial Narrow" pitchFamily="34" charset="0"/>
              </a:rPr>
              <a:t>)          (601/</a:t>
            </a:r>
            <a:r>
              <a:rPr lang="en-US" sz="2400" b="1" dirty="0" smtClean="0">
                <a:solidFill>
                  <a:srgbClr val="FFFF00"/>
                </a:solidFill>
                <a:latin typeface="Arial Narrow" pitchFamily="34" charset="0"/>
              </a:rPr>
              <a:t>160</a:t>
            </a:r>
            <a:r>
              <a:rPr lang="en-US" sz="2400" b="1" dirty="0" smtClean="0">
                <a:solidFill>
                  <a:schemeClr val="accent3">
                    <a:lumMod val="40000"/>
                    <a:lumOff val="60000"/>
                  </a:schemeClr>
                </a:solidFill>
                <a:latin typeface="Arial Narrow" pitchFamily="34" charset="0"/>
              </a:rPr>
              <a:t>) </a:t>
            </a:r>
          </a:p>
          <a:p>
            <a:r>
              <a:rPr lang="en-US" sz="2400" b="1" dirty="0" smtClean="0">
                <a:solidFill>
                  <a:schemeClr val="accent3">
                    <a:lumMod val="40000"/>
                    <a:lumOff val="60000"/>
                  </a:schemeClr>
                </a:solidFill>
                <a:latin typeface="Arial Narrow" pitchFamily="34" charset="0"/>
              </a:rPr>
              <a:t>                        = </a:t>
            </a:r>
            <a:r>
              <a:rPr lang="en-US" sz="2400" b="1" dirty="0" smtClean="0">
                <a:solidFill>
                  <a:srgbClr val="FFC000"/>
                </a:solidFill>
                <a:latin typeface="Arial Narrow" pitchFamily="34" charset="0"/>
              </a:rPr>
              <a:t>4.59 mole      = 3.76 mole</a:t>
            </a:r>
          </a:p>
          <a:p>
            <a:r>
              <a:rPr lang="en-US" sz="2200" b="1" dirty="0" smtClean="0">
                <a:solidFill>
                  <a:srgbClr val="C00000"/>
                </a:solidFill>
                <a:latin typeface="Arial Narrow" pitchFamily="34" charset="0"/>
              </a:rPr>
              <a:t>With Al :                                                                                  With Fe</a:t>
            </a:r>
            <a:r>
              <a:rPr lang="en-US" sz="2200" b="1" baseline="-25000" dirty="0" smtClean="0">
                <a:solidFill>
                  <a:srgbClr val="C00000"/>
                </a:solidFill>
                <a:latin typeface="Arial Narrow" pitchFamily="34" charset="0"/>
              </a:rPr>
              <a:t>2</a:t>
            </a:r>
            <a:r>
              <a:rPr lang="en-US" sz="2200" b="1" dirty="0" smtClean="0">
                <a:solidFill>
                  <a:srgbClr val="C00000"/>
                </a:solidFill>
                <a:latin typeface="Arial Narrow" pitchFamily="34" charset="0"/>
              </a:rPr>
              <a:t>O</a:t>
            </a:r>
            <a:r>
              <a:rPr lang="en-US" sz="2200" b="1" baseline="-25000" dirty="0" smtClean="0">
                <a:solidFill>
                  <a:srgbClr val="C00000"/>
                </a:solidFill>
                <a:latin typeface="Arial Narrow" pitchFamily="34" charset="0"/>
              </a:rPr>
              <a:t>3 </a:t>
            </a:r>
            <a:r>
              <a:rPr lang="en-US" sz="2200" b="1" dirty="0" smtClean="0">
                <a:solidFill>
                  <a:srgbClr val="C00000"/>
                </a:solidFill>
                <a:latin typeface="Arial Narrow" pitchFamily="34" charset="0"/>
              </a:rPr>
              <a:t>:</a:t>
            </a:r>
            <a:r>
              <a:rPr lang="en-US" sz="2200" b="1" dirty="0" smtClean="0">
                <a:solidFill>
                  <a:schemeClr val="accent3">
                    <a:lumMod val="40000"/>
                    <a:lumOff val="60000"/>
                  </a:schemeClr>
                </a:solidFill>
                <a:latin typeface="Arial Narrow" pitchFamily="34" charset="0"/>
              </a:rPr>
              <a:t> </a:t>
            </a:r>
          </a:p>
          <a:p>
            <a:endParaRPr lang="en-US" sz="2400" b="1" dirty="0" smtClean="0">
              <a:solidFill>
                <a:srgbClr val="C00000"/>
              </a:solidFill>
              <a:latin typeface="Arial Narrow" pitchFamily="34" charset="0"/>
            </a:endParaRPr>
          </a:p>
          <a:p>
            <a:pPr algn="ctr"/>
            <a:endParaRPr lang="en-US" sz="2400" b="1" dirty="0" smtClean="0">
              <a:solidFill>
                <a:srgbClr val="C00000"/>
              </a:solidFill>
              <a:latin typeface="Arial Narrow" pitchFamily="34" charset="0"/>
            </a:endParaRPr>
          </a:p>
          <a:p>
            <a:pPr algn="ctr"/>
            <a:r>
              <a:rPr lang="en-US" sz="2400" b="1" dirty="0" smtClean="0">
                <a:solidFill>
                  <a:schemeClr val="accent3">
                    <a:lumMod val="40000"/>
                    <a:lumOff val="60000"/>
                  </a:schemeClr>
                </a:solidFill>
                <a:latin typeface="Arial Narrow" pitchFamily="34" charset="0"/>
              </a:rPr>
              <a:t>                      </a:t>
            </a:r>
            <a:r>
              <a:rPr lang="en-US" sz="2400" b="1" dirty="0" smtClean="0">
                <a:solidFill>
                  <a:srgbClr val="C00000"/>
                </a:solidFill>
                <a:latin typeface="Arial Narrow" pitchFamily="34" charset="0"/>
              </a:rPr>
              <a:t> </a:t>
            </a:r>
            <a:endParaRPr lang="en-US" sz="2400" b="1" dirty="0">
              <a:solidFill>
                <a:srgbClr val="C00000"/>
              </a:solidFill>
              <a:latin typeface="Arial Narrow" pitchFamily="34" charset="0"/>
            </a:endParaRPr>
          </a:p>
        </p:txBody>
      </p:sp>
      <p:grpSp>
        <p:nvGrpSpPr>
          <p:cNvPr id="80" name="Group 79"/>
          <p:cNvGrpSpPr/>
          <p:nvPr/>
        </p:nvGrpSpPr>
        <p:grpSpPr>
          <a:xfrm>
            <a:off x="3546589" y="4706871"/>
            <a:ext cx="1102016" cy="831517"/>
            <a:chOff x="3457832" y="3806400"/>
            <a:chExt cx="2129367" cy="831517"/>
          </a:xfrm>
        </p:grpSpPr>
        <p:grpSp>
          <p:nvGrpSpPr>
            <p:cNvPr id="6" name="Group 56"/>
            <p:cNvGrpSpPr>
              <a:grpSpLocks/>
            </p:cNvGrpSpPr>
            <p:nvPr/>
          </p:nvGrpSpPr>
          <p:grpSpPr bwMode="auto">
            <a:xfrm>
              <a:off x="3457832" y="3806400"/>
              <a:ext cx="2129367" cy="831517"/>
              <a:chOff x="2857" y="2887"/>
              <a:chExt cx="1006" cy="514"/>
            </a:xfrm>
          </p:grpSpPr>
          <p:sp>
            <p:nvSpPr>
              <p:cNvPr id="7200" name="Text Box 38"/>
              <p:cNvSpPr txBox="1">
                <a:spLocks noChangeArrowheads="1"/>
              </p:cNvSpPr>
              <p:nvPr/>
            </p:nvSpPr>
            <p:spPr bwMode="auto">
              <a:xfrm>
                <a:off x="2857" y="2887"/>
                <a:ext cx="1006" cy="285"/>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1 x 4.59</a:t>
                </a:r>
                <a:endParaRPr lang="en-US" sz="2400" b="1" dirty="0">
                  <a:solidFill>
                    <a:schemeClr val="accent3">
                      <a:lumMod val="40000"/>
                      <a:lumOff val="60000"/>
                    </a:schemeClr>
                  </a:solidFill>
                  <a:latin typeface="Arial Narrow" pitchFamily="34" charset="0"/>
                </a:endParaRPr>
              </a:p>
            </p:txBody>
          </p:sp>
          <p:sp>
            <p:nvSpPr>
              <p:cNvPr id="7201" name="Text Box 39"/>
              <p:cNvSpPr txBox="1">
                <a:spLocks noChangeArrowheads="1"/>
              </p:cNvSpPr>
              <p:nvPr/>
            </p:nvSpPr>
            <p:spPr bwMode="auto">
              <a:xfrm>
                <a:off x="3255" y="3116"/>
                <a:ext cx="297" cy="285"/>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2</a:t>
                </a:r>
                <a:endParaRPr lang="en-US" sz="2400" b="1" dirty="0">
                  <a:solidFill>
                    <a:schemeClr val="accent3">
                      <a:lumMod val="40000"/>
                      <a:lumOff val="60000"/>
                    </a:schemeClr>
                  </a:solidFill>
                  <a:latin typeface="Arial Narrow" pitchFamily="34" charset="0"/>
                </a:endParaRPr>
              </a:p>
            </p:txBody>
          </p:sp>
        </p:grpSp>
        <p:cxnSp>
          <p:nvCxnSpPr>
            <p:cNvPr id="73" name="Straight Connector 72"/>
            <p:cNvCxnSpPr/>
            <p:nvPr/>
          </p:nvCxnSpPr>
          <p:spPr>
            <a:xfrm flipV="1">
              <a:off x="3657599" y="4219575"/>
              <a:ext cx="1666875" cy="5584"/>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a:off x="3791884" y="4097842"/>
            <a:ext cx="417496" cy="810487"/>
            <a:chOff x="3548849" y="3806403"/>
            <a:chExt cx="1081023" cy="810487"/>
          </a:xfrm>
        </p:grpSpPr>
        <p:grpSp>
          <p:nvGrpSpPr>
            <p:cNvPr id="82" name="Group 56"/>
            <p:cNvGrpSpPr>
              <a:grpSpLocks/>
            </p:cNvGrpSpPr>
            <p:nvPr/>
          </p:nvGrpSpPr>
          <p:grpSpPr bwMode="auto">
            <a:xfrm>
              <a:off x="3548849" y="3806403"/>
              <a:ext cx="872067" cy="810487"/>
              <a:chOff x="2900" y="2887"/>
              <a:chExt cx="412" cy="501"/>
            </a:xfrm>
          </p:grpSpPr>
          <p:sp>
            <p:nvSpPr>
              <p:cNvPr id="84" name="Text Box 38"/>
              <p:cNvSpPr txBox="1">
                <a:spLocks noChangeArrowheads="1"/>
              </p:cNvSpPr>
              <p:nvPr/>
            </p:nvSpPr>
            <p:spPr bwMode="auto">
              <a:xfrm>
                <a:off x="2900" y="2887"/>
                <a:ext cx="398" cy="285"/>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1</a:t>
                </a:r>
                <a:endParaRPr lang="en-US" sz="2400" b="1" dirty="0">
                  <a:solidFill>
                    <a:schemeClr val="accent3">
                      <a:lumMod val="40000"/>
                      <a:lumOff val="60000"/>
                    </a:schemeClr>
                  </a:solidFill>
                  <a:latin typeface="Arial Narrow" pitchFamily="34" charset="0"/>
                </a:endParaRPr>
              </a:p>
            </p:txBody>
          </p:sp>
          <p:sp>
            <p:nvSpPr>
              <p:cNvPr id="85" name="Text Box 39"/>
              <p:cNvSpPr txBox="1">
                <a:spLocks noChangeArrowheads="1"/>
              </p:cNvSpPr>
              <p:nvPr/>
            </p:nvSpPr>
            <p:spPr bwMode="auto">
              <a:xfrm>
                <a:off x="2914" y="3103"/>
                <a:ext cx="398" cy="285"/>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2</a:t>
                </a:r>
                <a:endParaRPr lang="en-US" sz="2400" b="1" dirty="0">
                  <a:solidFill>
                    <a:schemeClr val="accent3">
                      <a:lumMod val="40000"/>
                      <a:lumOff val="60000"/>
                    </a:schemeClr>
                  </a:solidFill>
                  <a:latin typeface="Arial Narrow" pitchFamily="34" charset="0"/>
                </a:endParaRPr>
              </a:p>
            </p:txBody>
          </p:sp>
        </p:grpSp>
        <p:cxnSp>
          <p:nvCxnSpPr>
            <p:cNvPr id="83" name="Straight Connector 82"/>
            <p:cNvCxnSpPr/>
            <p:nvPr/>
          </p:nvCxnSpPr>
          <p:spPr>
            <a:xfrm flipV="1">
              <a:off x="3657599" y="4223840"/>
              <a:ext cx="972273" cy="1319"/>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87" name="Text Box 1047"/>
          <p:cNvSpPr txBox="1">
            <a:spLocks noChangeArrowheads="1"/>
          </p:cNvSpPr>
          <p:nvPr/>
        </p:nvSpPr>
        <p:spPr bwMode="auto">
          <a:xfrm>
            <a:off x="6294772" y="3763789"/>
            <a:ext cx="5814862" cy="1338828"/>
          </a:xfrm>
          <a:prstGeom prst="rect">
            <a:avLst/>
          </a:prstGeom>
          <a:noFill/>
          <a:ln w="9525">
            <a:noFill/>
            <a:miter lim="800000"/>
            <a:headEnd/>
            <a:tailEnd/>
          </a:ln>
        </p:spPr>
        <p:txBody>
          <a:bodyPr wrap="none">
            <a:spAutoFit/>
          </a:bodyPr>
          <a:lstStyle/>
          <a:p>
            <a:r>
              <a:rPr lang="en-US" sz="2400" b="1" dirty="0" smtClean="0">
                <a:solidFill>
                  <a:schemeClr val="accent3">
                    <a:lumMod val="40000"/>
                    <a:lumOff val="60000"/>
                  </a:schemeClr>
                </a:solidFill>
                <a:latin typeface="Arial Narrow" pitchFamily="34" charset="0"/>
              </a:rPr>
              <a:t>1 mole of Fe</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reacts to form  1 mole of 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p>
          <a:p>
            <a:endParaRPr lang="en-US" sz="900" b="1" dirty="0" smtClean="0">
              <a:solidFill>
                <a:schemeClr val="accent3">
                  <a:lumMod val="40000"/>
                  <a:lumOff val="60000"/>
                </a:schemeClr>
              </a:solidFill>
              <a:latin typeface="Arial Narrow" pitchFamily="34" charset="0"/>
            </a:endParaRPr>
          </a:p>
          <a:p>
            <a:r>
              <a:rPr lang="en-US" sz="2400" b="1" dirty="0" smtClean="0">
                <a:solidFill>
                  <a:schemeClr val="accent3">
                    <a:lumMod val="40000"/>
                    <a:lumOff val="60000"/>
                  </a:schemeClr>
                </a:solidFill>
                <a:latin typeface="Arial Narrow" pitchFamily="34" charset="0"/>
              </a:rPr>
              <a:t>  </a:t>
            </a:r>
            <a:r>
              <a:rPr lang="en-US" sz="2400" b="1" dirty="0" smtClean="0">
                <a:solidFill>
                  <a:srgbClr val="FFC000"/>
                </a:solidFill>
                <a:latin typeface="Arial Narrow" pitchFamily="34" charset="0"/>
              </a:rPr>
              <a:t>3.76 mole </a:t>
            </a:r>
            <a:r>
              <a:rPr lang="en-US" sz="2400" b="1" dirty="0" smtClean="0">
                <a:solidFill>
                  <a:schemeClr val="accent3">
                    <a:lumMod val="40000"/>
                    <a:lumOff val="60000"/>
                  </a:schemeClr>
                </a:solidFill>
                <a:latin typeface="Arial Narrow" pitchFamily="34" charset="0"/>
              </a:rPr>
              <a:t>of Fe</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reacts to form = 3.76 x 1</a:t>
            </a:r>
          </a:p>
          <a:p>
            <a:r>
              <a:rPr lang="en-US" sz="2400" b="1" dirty="0" smtClean="0">
                <a:solidFill>
                  <a:schemeClr val="accent3">
                    <a:lumMod val="40000"/>
                    <a:lumOff val="60000"/>
                  </a:schemeClr>
                </a:solidFill>
                <a:latin typeface="Arial Narrow" pitchFamily="34" charset="0"/>
              </a:rPr>
              <a:t>                                                              </a:t>
            </a:r>
            <a:endParaRPr lang="en-US" sz="2400" b="1" dirty="0">
              <a:solidFill>
                <a:schemeClr val="accent3">
                  <a:lumMod val="40000"/>
                  <a:lumOff val="60000"/>
                </a:schemeClr>
              </a:solidFill>
              <a:latin typeface="Arial Narrow" pitchFamily="34" charset="0"/>
            </a:endParaRPr>
          </a:p>
        </p:txBody>
      </p:sp>
      <p:cxnSp>
        <p:nvCxnSpPr>
          <p:cNvPr id="99" name="Straight Connector 98"/>
          <p:cNvCxnSpPr/>
          <p:nvPr/>
        </p:nvCxnSpPr>
        <p:spPr>
          <a:xfrm rot="16200000" flipH="1">
            <a:off x="5026862" y="4520895"/>
            <a:ext cx="2594532" cy="129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Text Box 1074"/>
          <p:cNvSpPr txBox="1">
            <a:spLocks noChangeArrowheads="1"/>
          </p:cNvSpPr>
          <p:nvPr/>
        </p:nvSpPr>
        <p:spPr bwMode="auto">
          <a:xfrm>
            <a:off x="3383757" y="5417433"/>
            <a:ext cx="2703432" cy="461665"/>
          </a:xfrm>
          <a:prstGeom prst="rect">
            <a:avLst/>
          </a:prstGeom>
          <a:noFill/>
          <a:ln w="9525">
            <a:noFill/>
            <a:miter lim="800000"/>
            <a:headEnd/>
            <a:tailEnd/>
          </a:ln>
        </p:spPr>
        <p:txBody>
          <a:bodyPr wrap="none">
            <a:spAutoFit/>
          </a:bodyPr>
          <a:lstStyle/>
          <a:p>
            <a:pPr algn="ctr"/>
            <a:r>
              <a:rPr lang="en-US" sz="2400" b="1" dirty="0" smtClean="0">
                <a:solidFill>
                  <a:srgbClr val="FFC000"/>
                </a:solidFill>
                <a:latin typeface="Arial Narrow" pitchFamily="34" charset="0"/>
              </a:rPr>
              <a:t>=  2.30 mole of</a:t>
            </a:r>
            <a:r>
              <a:rPr lang="en-US" sz="2400" b="1" dirty="0" smtClean="0">
                <a:solidFill>
                  <a:schemeClr val="accent3">
                    <a:lumMod val="40000"/>
                    <a:lumOff val="60000"/>
                  </a:schemeClr>
                </a:solidFill>
                <a:latin typeface="Arial Narrow" pitchFamily="34" charset="0"/>
              </a:rPr>
              <a:t> 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endParaRPr lang="en-US" sz="2400" b="1" dirty="0">
              <a:solidFill>
                <a:srgbClr val="FFC000"/>
              </a:solidFill>
              <a:latin typeface="Arial Narrow" pitchFamily="34" charset="0"/>
            </a:endParaRPr>
          </a:p>
        </p:txBody>
      </p:sp>
      <p:sp>
        <p:nvSpPr>
          <p:cNvPr id="102" name="Text Box 1074"/>
          <p:cNvSpPr txBox="1">
            <a:spLocks noChangeArrowheads="1"/>
          </p:cNvSpPr>
          <p:nvPr/>
        </p:nvSpPr>
        <p:spPr bwMode="auto">
          <a:xfrm>
            <a:off x="9580654" y="4782786"/>
            <a:ext cx="2703432" cy="461665"/>
          </a:xfrm>
          <a:prstGeom prst="rect">
            <a:avLst/>
          </a:prstGeom>
          <a:noFill/>
          <a:ln w="9525">
            <a:noFill/>
            <a:miter lim="800000"/>
            <a:headEnd/>
            <a:tailEnd/>
          </a:ln>
        </p:spPr>
        <p:txBody>
          <a:bodyPr wrap="none">
            <a:spAutoFit/>
          </a:bodyPr>
          <a:lstStyle/>
          <a:p>
            <a:pPr algn="ctr"/>
            <a:r>
              <a:rPr lang="en-US" sz="2400" b="1" dirty="0" smtClean="0">
                <a:solidFill>
                  <a:srgbClr val="FFC000"/>
                </a:solidFill>
                <a:latin typeface="Arial Narrow" pitchFamily="34" charset="0"/>
              </a:rPr>
              <a:t>=  3.76 mole of </a:t>
            </a:r>
            <a:r>
              <a:rPr lang="en-US" sz="2400" b="1" dirty="0" smtClean="0">
                <a:solidFill>
                  <a:schemeClr val="accent3">
                    <a:lumMod val="40000"/>
                    <a:lumOff val="60000"/>
                  </a:schemeClr>
                </a:solidFill>
                <a:latin typeface="Arial Narrow" pitchFamily="34" charset="0"/>
              </a:rPr>
              <a:t>Al</a:t>
            </a:r>
            <a:r>
              <a:rPr lang="en-US" sz="2400" b="1" baseline="-25000" dirty="0" smtClean="0">
                <a:solidFill>
                  <a:schemeClr val="accent3">
                    <a:lumMod val="40000"/>
                    <a:lumOff val="60000"/>
                  </a:schemeClr>
                </a:solidFill>
                <a:latin typeface="Arial Narrow" pitchFamily="34" charset="0"/>
              </a:rPr>
              <a:t>2</a:t>
            </a:r>
            <a:r>
              <a:rPr lang="en-US" sz="2400" b="1" dirty="0" smtClean="0">
                <a:solidFill>
                  <a:schemeClr val="accent3">
                    <a:lumMod val="40000"/>
                    <a:lumOff val="60000"/>
                  </a:schemeClr>
                </a:solidFill>
                <a:latin typeface="Arial Narrow" pitchFamily="34" charset="0"/>
              </a:rPr>
              <a:t>O</a:t>
            </a:r>
            <a:r>
              <a:rPr lang="en-US" sz="2400" b="1" baseline="-25000" dirty="0" smtClean="0">
                <a:solidFill>
                  <a:schemeClr val="accent3">
                    <a:lumMod val="40000"/>
                    <a:lumOff val="60000"/>
                  </a:schemeClr>
                </a:solidFill>
                <a:latin typeface="Arial Narrow" pitchFamily="34" charset="0"/>
              </a:rPr>
              <a:t>3</a:t>
            </a:r>
            <a:r>
              <a:rPr lang="en-US" sz="2400" b="1" dirty="0" smtClean="0">
                <a:solidFill>
                  <a:schemeClr val="accent3">
                    <a:lumMod val="40000"/>
                    <a:lumOff val="60000"/>
                  </a:schemeClr>
                </a:solidFill>
                <a:latin typeface="Arial Narrow" pitchFamily="34" charset="0"/>
              </a:rPr>
              <a:t> </a:t>
            </a:r>
            <a:endParaRPr lang="en-US" sz="2400" b="1" dirty="0">
              <a:solidFill>
                <a:srgbClr val="FFC000"/>
              </a:solidFill>
              <a:latin typeface="Arial Narrow" pitchFamily="34" charset="0"/>
            </a:endParaRPr>
          </a:p>
        </p:txBody>
      </p:sp>
      <p:sp>
        <p:nvSpPr>
          <p:cNvPr id="37" name="Rectangle 36"/>
          <p:cNvSpPr/>
          <p:nvPr/>
        </p:nvSpPr>
        <p:spPr>
          <a:xfrm>
            <a:off x="2951856" y="2730372"/>
            <a:ext cx="338427" cy="346841"/>
          </a:xfrm>
          <a:prstGeom prst="rect">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nvGrpSpPr>
          <p:cNvPr id="38" name="Group 6"/>
          <p:cNvGrpSpPr>
            <a:grpSpLocks/>
          </p:cNvGrpSpPr>
          <p:nvPr/>
        </p:nvGrpSpPr>
        <p:grpSpPr bwMode="auto">
          <a:xfrm>
            <a:off x="2849360" y="1580614"/>
            <a:ext cx="4705348" cy="461964"/>
            <a:chOff x="1" y="843"/>
            <a:chExt cx="2223" cy="291"/>
          </a:xfrm>
        </p:grpSpPr>
        <p:sp>
          <p:nvSpPr>
            <p:cNvPr id="39" name="Text Box 7"/>
            <p:cNvSpPr txBox="1">
              <a:spLocks noChangeArrowheads="1"/>
            </p:cNvSpPr>
            <p:nvPr/>
          </p:nvSpPr>
          <p:spPr bwMode="auto">
            <a:xfrm>
              <a:off x="1" y="843"/>
              <a:ext cx="2223" cy="291"/>
            </a:xfrm>
            <a:prstGeom prst="rect">
              <a:avLst/>
            </a:prstGeom>
            <a:noFill/>
            <a:ln w="9525">
              <a:noFill/>
              <a:miter lim="800000"/>
              <a:headEnd/>
              <a:tailEnd/>
            </a:ln>
          </p:spPr>
          <p:txBody>
            <a:bodyPr wrap="none">
              <a:spAutoFit/>
            </a:bodyPr>
            <a:lstStyle/>
            <a:p>
              <a:pPr algn="ctr"/>
              <a:r>
                <a:rPr lang="en-US" sz="2400" b="1" dirty="0">
                  <a:solidFill>
                    <a:srgbClr val="C00000"/>
                  </a:solidFill>
                  <a:latin typeface="Arial Narrow" pitchFamily="34" charset="0"/>
                </a:rPr>
                <a:t>2Al </a:t>
              </a:r>
              <a:r>
                <a:rPr lang="en-US" sz="2400" b="1" dirty="0" smtClean="0">
                  <a:solidFill>
                    <a:srgbClr val="C00000"/>
                  </a:solidFill>
                  <a:latin typeface="Arial Narrow" pitchFamily="34" charset="0"/>
                </a:rPr>
                <a:t>       +    Fe</a:t>
              </a:r>
              <a:r>
                <a:rPr lang="en-US" sz="2400" b="1" baseline="-25000" dirty="0" smtClean="0">
                  <a:solidFill>
                    <a:srgbClr val="C00000"/>
                  </a:solidFill>
                  <a:latin typeface="Arial Narrow" pitchFamily="34" charset="0"/>
                </a:rPr>
                <a:t>2</a:t>
              </a:r>
              <a:r>
                <a:rPr lang="en-US" sz="2400" b="1" dirty="0" smtClean="0">
                  <a:solidFill>
                    <a:srgbClr val="C00000"/>
                  </a:solidFill>
                  <a:latin typeface="Arial Narrow" pitchFamily="34" charset="0"/>
                </a:rPr>
                <a:t>O</a:t>
              </a:r>
              <a:r>
                <a:rPr lang="en-US" sz="2400" b="1" baseline="-25000" dirty="0" smtClean="0">
                  <a:solidFill>
                    <a:srgbClr val="C00000"/>
                  </a:solidFill>
                  <a:latin typeface="Arial Narrow" pitchFamily="34" charset="0"/>
                </a:rPr>
                <a:t>3    </a:t>
              </a:r>
              <a:r>
                <a:rPr lang="en-US" sz="2400" b="1" dirty="0" smtClean="0">
                  <a:solidFill>
                    <a:srgbClr val="C00000"/>
                  </a:solidFill>
                  <a:latin typeface="Arial Narrow" pitchFamily="34" charset="0"/>
                </a:rPr>
                <a:t>            Al</a:t>
              </a:r>
              <a:r>
                <a:rPr lang="en-US" sz="2400" b="1" baseline="-25000" dirty="0" smtClean="0">
                  <a:solidFill>
                    <a:srgbClr val="C00000"/>
                  </a:solidFill>
                  <a:latin typeface="Arial Narrow" pitchFamily="34" charset="0"/>
                </a:rPr>
                <a:t>2</a:t>
              </a:r>
              <a:r>
                <a:rPr lang="en-US" sz="2400" b="1" dirty="0" smtClean="0">
                  <a:solidFill>
                    <a:srgbClr val="C00000"/>
                  </a:solidFill>
                  <a:latin typeface="Arial Narrow" pitchFamily="34" charset="0"/>
                </a:rPr>
                <a:t>O</a:t>
              </a:r>
              <a:r>
                <a:rPr lang="en-US" sz="2400" b="1" baseline="-25000" dirty="0" smtClean="0">
                  <a:solidFill>
                    <a:srgbClr val="C00000"/>
                  </a:solidFill>
                  <a:latin typeface="Arial Narrow" pitchFamily="34" charset="0"/>
                </a:rPr>
                <a:t>3</a:t>
              </a:r>
              <a:r>
                <a:rPr lang="en-US" sz="2400" b="1" dirty="0" smtClean="0">
                  <a:solidFill>
                    <a:srgbClr val="C00000"/>
                  </a:solidFill>
                  <a:latin typeface="Arial Narrow" pitchFamily="34" charset="0"/>
                </a:rPr>
                <a:t> </a:t>
              </a:r>
              <a:r>
                <a:rPr lang="en-US" sz="2400" b="1" dirty="0">
                  <a:solidFill>
                    <a:srgbClr val="C00000"/>
                  </a:solidFill>
                  <a:latin typeface="Arial Narrow" pitchFamily="34" charset="0"/>
                </a:rPr>
                <a:t>+ </a:t>
              </a:r>
              <a:r>
                <a:rPr lang="en-US" sz="2400" b="1" dirty="0" smtClean="0">
                  <a:solidFill>
                    <a:srgbClr val="C00000"/>
                  </a:solidFill>
                  <a:latin typeface="Arial Narrow" pitchFamily="34" charset="0"/>
                </a:rPr>
                <a:t>2Fe </a:t>
              </a:r>
              <a:endParaRPr lang="en-US" sz="2400" b="1" dirty="0">
                <a:solidFill>
                  <a:srgbClr val="C00000"/>
                </a:solidFill>
                <a:latin typeface="Arial Narrow" pitchFamily="34" charset="0"/>
              </a:endParaRPr>
            </a:p>
          </p:txBody>
        </p:sp>
        <p:sp>
          <p:nvSpPr>
            <p:cNvPr id="40" name="Line 8"/>
            <p:cNvSpPr>
              <a:spLocks noChangeShapeType="1"/>
            </p:cNvSpPr>
            <p:nvPr/>
          </p:nvSpPr>
          <p:spPr bwMode="auto">
            <a:xfrm>
              <a:off x="1052" y="984"/>
              <a:ext cx="432" cy="0"/>
            </a:xfrm>
            <a:prstGeom prst="line">
              <a:avLst/>
            </a:prstGeom>
            <a:noFill/>
            <a:ln w="25400">
              <a:solidFill>
                <a:srgbClr val="C00000"/>
              </a:solidFill>
              <a:round/>
              <a:headEnd/>
              <a:tailEnd type="triangle" w="med" len="med"/>
            </a:ln>
          </p:spPr>
          <p:txBody>
            <a:bodyPr/>
            <a:lstStyle/>
            <a:p>
              <a:r>
                <a:rPr lang="en-US" sz="2400" b="1" dirty="0" smtClean="0">
                  <a:solidFill>
                    <a:srgbClr val="C00000"/>
                  </a:solidFill>
                  <a:latin typeface="Arial Narrow" pitchFamily="34" charset="0"/>
                </a:rPr>
                <a:t>     </a:t>
              </a:r>
              <a:endParaRPr lang="en-US" sz="2400" b="1" dirty="0">
                <a:solidFill>
                  <a:srgbClr val="C00000"/>
                </a:solidFill>
                <a:latin typeface="Arial Narrow"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1041016"/>
            <a:ext cx="11868150" cy="5262979"/>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Theoretical Yield</a:t>
            </a:r>
            <a:r>
              <a:rPr lang="en-SG" sz="3200" b="1" dirty="0" smtClean="0">
                <a:solidFill>
                  <a:schemeClr val="accent3">
                    <a:lumMod val="40000"/>
                    <a:lumOff val="60000"/>
                  </a:schemeClr>
                </a:solidFill>
                <a:latin typeface="Arial Narrow" pitchFamily="34" charset="0"/>
              </a:rPr>
              <a:t>: the amount of product that would result if all the limiting reagent reacted </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Actual Yield</a:t>
            </a:r>
            <a:r>
              <a:rPr lang="en-SG" sz="3200" b="1" dirty="0" smtClean="0">
                <a:solidFill>
                  <a:schemeClr val="accent3">
                    <a:lumMod val="40000"/>
                    <a:lumOff val="60000"/>
                  </a:schemeClr>
                </a:solidFill>
                <a:latin typeface="Arial Narrow" pitchFamily="34" charset="0"/>
              </a:rPr>
              <a:t>: the amount of product actually obtained from a reaction</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smtClean="0">
                <a:solidFill>
                  <a:srgbClr val="FFC000"/>
                </a:solidFill>
                <a:latin typeface="Arial Narrow" pitchFamily="34" charset="0"/>
              </a:rPr>
              <a:t>Reaction Yield</a:t>
            </a:r>
            <a:r>
              <a:rPr lang="en-SG" sz="3200" b="1" dirty="0" smtClean="0">
                <a:solidFill>
                  <a:schemeClr val="accent3">
                    <a:lumMod val="40000"/>
                    <a:lumOff val="60000"/>
                  </a:schemeClr>
                </a:solidFill>
                <a:latin typeface="Arial Narrow" pitchFamily="34" charset="0"/>
              </a:rPr>
              <a:t>: the proportion of the actual yield to the theoretical yield </a:t>
            </a:r>
          </a:p>
          <a:p>
            <a:pPr marL="363538" marR="36576" indent="80963">
              <a:lnSpc>
                <a:spcPct val="150000"/>
              </a:lnSpc>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p:txBody>
      </p:sp>
      <p:sp>
        <p:nvSpPr>
          <p:cNvPr id="15" name="Text Box 3"/>
          <p:cNvSpPr txBox="1">
            <a:spLocks noChangeArrowheads="1"/>
          </p:cNvSpPr>
          <p:nvPr/>
        </p:nvSpPr>
        <p:spPr bwMode="auto">
          <a:xfrm>
            <a:off x="2116" y="1588"/>
            <a:ext cx="12189883" cy="769441"/>
          </a:xfrm>
          <a:prstGeom prst="rect">
            <a:avLst/>
          </a:prstGeom>
          <a:noFill/>
          <a:ln w="9525">
            <a:noFill/>
            <a:miter lim="800000"/>
            <a:headEnd/>
            <a:tailEnd/>
          </a:ln>
        </p:spPr>
        <p:txBody>
          <a:bodyPr wrap="square">
            <a:spAutoFit/>
          </a:bodyPr>
          <a:lstStyle/>
          <a:p>
            <a:pPr algn="ctr"/>
            <a:r>
              <a:rPr lang="en-US" sz="4400" b="1" cap="all" dirty="0" smtClean="0">
                <a:ln>
                  <a:solidFill>
                    <a:srgbClr val="666666"/>
                  </a:solidFill>
                </a:ln>
                <a:solidFill>
                  <a:srgbClr val="FFC000"/>
                </a:solidFill>
                <a:latin typeface="Arial Narrow" pitchFamily="34" charset="0"/>
              </a:rPr>
              <a:t>REACTION YIELD</a:t>
            </a:r>
            <a:endParaRPr lang="en-US" sz="4400" b="1" cap="all" dirty="0">
              <a:ln>
                <a:solidFill>
                  <a:srgbClr val="666666"/>
                </a:solidFill>
              </a:ln>
              <a:solidFill>
                <a:srgbClr val="FFC000"/>
              </a:solidFill>
              <a:latin typeface="Arial Narrow" pitchFamily="34" charset="0"/>
            </a:endParaRPr>
          </a:p>
        </p:txBody>
      </p:sp>
      <p:sp>
        <p:nvSpPr>
          <p:cNvPr id="35842" name="Slide Number Placeholder 3"/>
          <p:cNvSpPr>
            <a:spLocks noGrp="1"/>
          </p:cNvSpPr>
          <p:nvPr>
            <p:ph type="sldNum" sz="quarter" idx="12"/>
          </p:nvPr>
        </p:nvSpPr>
        <p:spPr>
          <a:noFill/>
        </p:spPr>
        <p:txBody>
          <a:bodyPr/>
          <a:lstStyle/>
          <a:p>
            <a:fld id="{26196EE9-3772-409C-95F1-D75496FCE6FF}" type="slidenum">
              <a:rPr lang="en-US"/>
              <a:pPr/>
              <a:t>29</a:t>
            </a:fld>
            <a:endParaRPr lang="en-US"/>
          </a:p>
        </p:txBody>
      </p:sp>
      <p:grpSp>
        <p:nvGrpSpPr>
          <p:cNvPr id="2" name="Group 11"/>
          <p:cNvGrpSpPr>
            <a:grpSpLocks/>
          </p:cNvGrpSpPr>
          <p:nvPr/>
        </p:nvGrpSpPr>
        <p:grpSpPr bwMode="auto">
          <a:xfrm>
            <a:off x="3207060" y="5087244"/>
            <a:ext cx="5761568" cy="1082675"/>
            <a:chOff x="850" y="1921"/>
            <a:chExt cx="2722" cy="682"/>
          </a:xfrm>
        </p:grpSpPr>
        <p:sp>
          <p:nvSpPr>
            <p:cNvPr id="35847" name="Text Box 4"/>
            <p:cNvSpPr txBox="1">
              <a:spLocks noChangeArrowheads="1"/>
            </p:cNvSpPr>
            <p:nvPr/>
          </p:nvSpPr>
          <p:spPr bwMode="auto">
            <a:xfrm>
              <a:off x="850" y="2073"/>
              <a:ext cx="733" cy="330"/>
            </a:xfrm>
            <a:prstGeom prst="rect">
              <a:avLst/>
            </a:prstGeom>
            <a:noFill/>
            <a:ln w="9525">
              <a:noFill/>
              <a:miter lim="800000"/>
              <a:headEnd/>
              <a:tailEnd/>
            </a:ln>
          </p:spPr>
          <p:txBody>
            <a:bodyPr wrap="none">
              <a:spAutoFit/>
            </a:bodyPr>
            <a:lstStyle/>
            <a:p>
              <a:r>
                <a:rPr lang="en-US" sz="2800" b="1" dirty="0">
                  <a:solidFill>
                    <a:srgbClr val="FFC000"/>
                  </a:solidFill>
                  <a:latin typeface="Arial Narrow" pitchFamily="34" charset="0"/>
                </a:rPr>
                <a:t>% Yield = </a:t>
              </a:r>
            </a:p>
          </p:txBody>
        </p:sp>
        <p:grpSp>
          <p:nvGrpSpPr>
            <p:cNvPr id="3" name="Group 9"/>
            <p:cNvGrpSpPr>
              <a:grpSpLocks/>
            </p:cNvGrpSpPr>
            <p:nvPr/>
          </p:nvGrpSpPr>
          <p:grpSpPr bwMode="auto">
            <a:xfrm>
              <a:off x="1506" y="1921"/>
              <a:ext cx="1488" cy="682"/>
              <a:chOff x="2708" y="2745"/>
              <a:chExt cx="1488" cy="682"/>
            </a:xfrm>
          </p:grpSpPr>
          <p:sp>
            <p:nvSpPr>
              <p:cNvPr id="35850" name="Text Box 5"/>
              <p:cNvSpPr txBox="1">
                <a:spLocks noChangeArrowheads="1"/>
              </p:cNvSpPr>
              <p:nvPr/>
            </p:nvSpPr>
            <p:spPr bwMode="auto">
              <a:xfrm>
                <a:off x="3037" y="2745"/>
                <a:ext cx="876" cy="330"/>
              </a:xfrm>
              <a:prstGeom prst="rect">
                <a:avLst/>
              </a:prstGeom>
              <a:noFill/>
              <a:ln w="9525">
                <a:noFill/>
                <a:miter lim="800000"/>
                <a:headEnd/>
                <a:tailEnd/>
              </a:ln>
            </p:spPr>
            <p:txBody>
              <a:bodyPr wrap="none">
                <a:spAutoFit/>
              </a:bodyPr>
              <a:lstStyle/>
              <a:p>
                <a:r>
                  <a:rPr lang="en-US" sz="2800" b="1" dirty="0">
                    <a:solidFill>
                      <a:srgbClr val="FFC000"/>
                    </a:solidFill>
                    <a:latin typeface="Arial Narrow" pitchFamily="34" charset="0"/>
                  </a:rPr>
                  <a:t>Actual Yield</a:t>
                </a:r>
              </a:p>
            </p:txBody>
          </p:sp>
          <p:sp>
            <p:nvSpPr>
              <p:cNvPr id="35851" name="Text Box 6"/>
              <p:cNvSpPr txBox="1">
                <a:spLocks noChangeArrowheads="1"/>
              </p:cNvSpPr>
              <p:nvPr/>
            </p:nvSpPr>
            <p:spPr bwMode="auto">
              <a:xfrm>
                <a:off x="2877" y="3097"/>
                <a:ext cx="1192" cy="330"/>
              </a:xfrm>
              <a:prstGeom prst="rect">
                <a:avLst/>
              </a:prstGeom>
              <a:noFill/>
              <a:ln w="9525">
                <a:noFill/>
                <a:miter lim="800000"/>
                <a:headEnd/>
                <a:tailEnd/>
              </a:ln>
            </p:spPr>
            <p:txBody>
              <a:bodyPr wrap="none">
                <a:spAutoFit/>
              </a:bodyPr>
              <a:lstStyle/>
              <a:p>
                <a:r>
                  <a:rPr lang="en-US" sz="2800" b="1" dirty="0">
                    <a:solidFill>
                      <a:srgbClr val="FFC000"/>
                    </a:solidFill>
                    <a:latin typeface="Arial Narrow" pitchFamily="34" charset="0"/>
                  </a:rPr>
                  <a:t>Theoretical Yield</a:t>
                </a:r>
              </a:p>
            </p:txBody>
          </p:sp>
          <p:sp>
            <p:nvSpPr>
              <p:cNvPr id="35852" name="Line 8"/>
              <p:cNvSpPr>
                <a:spLocks noChangeShapeType="1"/>
              </p:cNvSpPr>
              <p:nvPr/>
            </p:nvSpPr>
            <p:spPr bwMode="auto">
              <a:xfrm>
                <a:off x="2708" y="3060"/>
                <a:ext cx="1488" cy="0"/>
              </a:xfrm>
              <a:prstGeom prst="line">
                <a:avLst/>
              </a:prstGeom>
              <a:noFill/>
              <a:ln w="25400">
                <a:solidFill>
                  <a:srgbClr val="C00000"/>
                </a:solidFill>
                <a:round/>
                <a:headEnd/>
                <a:tailEnd/>
              </a:ln>
            </p:spPr>
            <p:txBody>
              <a:bodyPr/>
              <a:lstStyle/>
              <a:p>
                <a:endParaRPr lang="en-US" sz="2800" b="1">
                  <a:solidFill>
                    <a:srgbClr val="FFC000"/>
                  </a:solidFill>
                  <a:latin typeface="Arial Narrow" pitchFamily="34" charset="0"/>
                </a:endParaRPr>
              </a:p>
            </p:txBody>
          </p:sp>
        </p:grpSp>
        <p:sp>
          <p:nvSpPr>
            <p:cNvPr id="35849" name="Text Box 10"/>
            <p:cNvSpPr txBox="1">
              <a:spLocks noChangeArrowheads="1"/>
            </p:cNvSpPr>
            <p:nvPr/>
          </p:nvSpPr>
          <p:spPr bwMode="auto">
            <a:xfrm>
              <a:off x="3014" y="2072"/>
              <a:ext cx="558" cy="330"/>
            </a:xfrm>
            <a:prstGeom prst="rect">
              <a:avLst/>
            </a:prstGeom>
            <a:noFill/>
            <a:ln w="9525">
              <a:noFill/>
              <a:miter lim="800000"/>
              <a:headEnd/>
              <a:tailEnd/>
            </a:ln>
          </p:spPr>
          <p:txBody>
            <a:bodyPr wrap="none">
              <a:spAutoFit/>
            </a:bodyPr>
            <a:lstStyle/>
            <a:p>
              <a:r>
                <a:rPr lang="en-US" sz="2800" b="1">
                  <a:solidFill>
                    <a:srgbClr val="FFC000"/>
                  </a:solidFill>
                  <a:latin typeface="Arial Narrow" pitchFamily="34" charset="0"/>
                </a:rPr>
                <a:t>x 100%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3</a:t>
            </a:fld>
            <a:endParaRPr lang="en-US"/>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Atomic mass</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5940088"/>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Mass of an atom, depends on the number of subatomic particles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Exact weight measurement of sub atomic particles are not possible.</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Need a standard value to measure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 (atomic mass units)  is that standard value which is defines as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r>
              <a:rPr lang="en-SG" sz="3200" b="1" i="1" dirty="0" smtClean="0">
                <a:solidFill>
                  <a:schemeClr val="accent3">
                    <a:lumMod val="40000"/>
                    <a:lumOff val="60000"/>
                  </a:schemeClr>
                </a:solidFill>
                <a:latin typeface="Arial Narrow" pitchFamily="34" charset="0"/>
              </a:rPr>
              <a:t>a mass exactly equal to one-twelfth the mass of one carbon-12 atom</a:t>
            </a:r>
            <a:r>
              <a:rPr lang="en-SG" sz="3200" b="1" dirty="0" smtClean="0">
                <a:solidFill>
                  <a:schemeClr val="accent3">
                    <a:lumMod val="40000"/>
                    <a:lumOff val="60000"/>
                  </a:schemeClr>
                </a:solidFill>
                <a:latin typeface="Arial Narrow" pitchFamily="34" charset="0"/>
              </a:rPr>
              <a:t>”</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p>
          <a:p>
            <a:pPr marL="363538" marR="36576" indent="80963">
              <a:buClr>
                <a:srgbClr val="C00000"/>
              </a:buClr>
              <a:buSzPct val="80000"/>
              <a:buFont typeface="Wingdings" pitchFamily="2" charset="2"/>
              <a:buChar char="v"/>
            </a:pPr>
            <a:r>
              <a:rPr lang="en-SG" sz="3200" b="1" i="1" dirty="0" smtClean="0">
                <a:solidFill>
                  <a:schemeClr val="accent3"/>
                </a:solidFill>
                <a:latin typeface="Arial Narrow" pitchFamily="34" charset="0"/>
              </a:rPr>
              <a:t>Atomic mass </a:t>
            </a:r>
            <a:r>
              <a:rPr lang="en-SG" sz="3200" b="1" dirty="0" smtClean="0">
                <a:solidFill>
                  <a:schemeClr val="accent3">
                    <a:lumMod val="40000"/>
                    <a:lumOff val="60000"/>
                  </a:schemeClr>
                </a:solidFill>
                <a:latin typeface="Arial Narrow" pitchFamily="34" charset="0"/>
              </a:rPr>
              <a:t>is the mass of an atom in atomic mass unit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a:t>
            </a:r>
          </a:p>
          <a:p>
            <a:pPr marL="363538" marR="36576" lvl="0" indent="80963">
              <a:buClr>
                <a:srgbClr val="C00000"/>
              </a:buClr>
              <a:buSzPct val="80000"/>
            </a:pPr>
            <a:r>
              <a:rPr lang="en-SG" sz="3200" b="1" dirty="0" smtClean="0">
                <a:solidFill>
                  <a:schemeClr val="accent3">
                    <a:lumMod val="40000"/>
                    <a:lumOff val="60000"/>
                  </a:schemeClr>
                </a:solidFill>
                <a:latin typeface="Arial Narrow" pitchFamily="34" charset="0"/>
              </a:rPr>
              <a:t>   On this scale,                    </a:t>
            </a:r>
            <a:r>
              <a:rPr lang="en-SG" sz="3200" b="1" baseline="30000" dirty="0" err="1" smtClean="0">
                <a:solidFill>
                  <a:srgbClr val="C00000"/>
                </a:solidFill>
                <a:latin typeface="Arial Narrow" pitchFamily="34" charset="0"/>
              </a:rPr>
              <a:t>1</a:t>
            </a:r>
            <a:r>
              <a:rPr lang="en-SG" sz="3200" b="1" dirty="0" err="1" smtClean="0">
                <a:solidFill>
                  <a:srgbClr val="C00000"/>
                </a:solidFill>
                <a:latin typeface="Arial Narrow" pitchFamily="34" charset="0"/>
              </a:rPr>
              <a:t>H</a:t>
            </a:r>
            <a:r>
              <a:rPr lang="en-SG" sz="3200" b="1" dirty="0" smtClean="0">
                <a:solidFill>
                  <a:srgbClr val="C00000"/>
                </a:solidFill>
                <a:latin typeface="Arial Narrow" pitchFamily="34" charset="0"/>
              </a:rPr>
              <a:t> =   1.008 </a:t>
            </a:r>
            <a:r>
              <a:rPr lang="en-SG" sz="3200" b="1" dirty="0" err="1" smtClean="0">
                <a:solidFill>
                  <a:srgbClr val="C00000"/>
                </a:solidFill>
                <a:latin typeface="Arial Narrow" pitchFamily="34" charset="0"/>
              </a:rPr>
              <a:t>amu</a:t>
            </a:r>
            <a:endParaRPr lang="en-SG" sz="3200" b="1" dirty="0" smtClean="0">
              <a:solidFill>
                <a:srgbClr val="C00000"/>
              </a:solidFill>
              <a:latin typeface="Arial Narrow" pitchFamily="34" charset="0"/>
            </a:endParaRPr>
          </a:p>
          <a:p>
            <a:pPr marL="363538" marR="36576" lvl="0" indent="80963">
              <a:buClr>
                <a:srgbClr val="C00000"/>
              </a:buClr>
              <a:buSzPct val="80000"/>
            </a:pPr>
            <a:r>
              <a:rPr lang="en-SG" sz="3200" b="1" dirty="0" smtClean="0">
                <a:solidFill>
                  <a:srgbClr val="C00000"/>
                </a:solidFill>
                <a:latin typeface="Arial Narrow" pitchFamily="34" charset="0"/>
              </a:rPr>
              <a:t>                                              </a:t>
            </a:r>
            <a:r>
              <a:rPr lang="en-SG" sz="3200" b="1" baseline="30000" dirty="0" smtClean="0">
                <a:solidFill>
                  <a:srgbClr val="C00000"/>
                </a:solidFill>
                <a:latin typeface="Arial Narrow" pitchFamily="34" charset="0"/>
              </a:rPr>
              <a:t>16</a:t>
            </a:r>
            <a:r>
              <a:rPr lang="en-SG" sz="3200" b="1" dirty="0" smtClean="0">
                <a:solidFill>
                  <a:srgbClr val="C00000"/>
                </a:solidFill>
                <a:latin typeface="Arial Narrow" pitchFamily="34" charset="0"/>
              </a:rPr>
              <a:t>0 = 16.000 </a:t>
            </a:r>
            <a:r>
              <a:rPr lang="en-SG" sz="3200" b="1" dirty="0" err="1" smtClean="0">
                <a:solidFill>
                  <a:srgbClr val="C00000"/>
                </a:solidFill>
                <a:latin typeface="Arial Narrow" pitchFamily="34" charset="0"/>
              </a:rPr>
              <a:t>amu</a:t>
            </a:r>
            <a:r>
              <a:rPr lang="en-SG" sz="3200" b="1" dirty="0" smtClean="0">
                <a:solidFill>
                  <a:srgbClr val="C00000"/>
                </a:solidFill>
                <a:latin typeface="Arial Narrow" pitchFamily="34" charset="0"/>
              </a:rPr>
              <a:t>      </a:t>
            </a:r>
            <a:r>
              <a:rPr lang="en-US" sz="3200" b="1" dirty="0" smtClean="0">
                <a:solidFill>
                  <a:srgbClr val="C00000"/>
                </a:solidFill>
                <a:latin typeface="Arial Narrow" pitchFamily="34" charset="0"/>
              </a:rPr>
              <a:t> </a:t>
            </a:r>
            <a:endParaRPr lang="en-US" sz="3200" dirty="0" smtClean="0">
              <a:solidFill>
                <a:srgbClr val="C00000"/>
              </a:solidFill>
            </a:endParaRPr>
          </a:p>
          <a:p>
            <a:pPr marL="363538" marR="36576" lvl="0" indent="80963">
              <a:buClr>
                <a:srgbClr val="C00000"/>
              </a:buClr>
              <a:buSzPct val="80000"/>
            </a:pPr>
            <a:endParaRPr lang="en-US" sz="2800" b="1" dirty="0" smtClean="0">
              <a:solidFill>
                <a:schemeClr val="accent6">
                  <a:lumMod val="50000"/>
                </a:schemeClr>
              </a:solidFill>
            </a:endParaRPr>
          </a:p>
        </p:txBody>
      </p:sp>
      <p:sp>
        <p:nvSpPr>
          <p:cNvPr id="12" name="TextBox 3"/>
          <p:cNvSpPr txBox="1">
            <a:spLocks noChangeArrowheads="1"/>
          </p:cNvSpPr>
          <p:nvPr/>
        </p:nvSpPr>
        <p:spPr bwMode="auto">
          <a:xfrm>
            <a:off x="3463925" y="3779520"/>
            <a:ext cx="5609228" cy="1077218"/>
          </a:xfrm>
          <a:prstGeom prst="rect">
            <a:avLst/>
          </a:prstGeom>
          <a:noFill/>
          <a:ln w="9525">
            <a:noFill/>
            <a:miter lim="800000"/>
            <a:headEnd/>
            <a:tailEnd/>
          </a:ln>
        </p:spPr>
        <p:txBody>
          <a:bodyPr wrap="none">
            <a:spAutoFit/>
          </a:bodyPr>
          <a:lstStyle/>
          <a:p>
            <a:pPr algn="ctr"/>
            <a:r>
              <a:rPr lang="en-US" sz="3200" dirty="0">
                <a:solidFill>
                  <a:srgbClr val="C00000"/>
                </a:solidFill>
                <a:latin typeface="Arial Narrow" pitchFamily="34" charset="0"/>
              </a:rPr>
              <a:t> </a:t>
            </a:r>
            <a:r>
              <a:rPr lang="en-US" sz="3200" b="1" dirty="0">
                <a:solidFill>
                  <a:srgbClr val="C00000"/>
                </a:solidFill>
                <a:latin typeface="Arial Narrow" pitchFamily="34" charset="0"/>
              </a:rPr>
              <a:t>By definition</a:t>
            </a:r>
          </a:p>
          <a:p>
            <a:pPr algn="ctr"/>
            <a:r>
              <a:rPr lang="en-US" sz="3200" b="1" dirty="0">
                <a:solidFill>
                  <a:srgbClr val="C00000"/>
                </a:solidFill>
                <a:latin typeface="Arial Narrow" pitchFamily="34" charset="0"/>
              </a:rPr>
              <a:t>1 atom </a:t>
            </a:r>
            <a:r>
              <a:rPr lang="en-US" sz="3200" b="1" baseline="30000" dirty="0" err="1">
                <a:solidFill>
                  <a:srgbClr val="C00000"/>
                </a:solidFill>
                <a:latin typeface="Arial Narrow" pitchFamily="34" charset="0"/>
              </a:rPr>
              <a:t>12</a:t>
            </a:r>
            <a:r>
              <a:rPr lang="en-US" sz="3200" b="1" dirty="0" err="1">
                <a:solidFill>
                  <a:srgbClr val="C00000"/>
                </a:solidFill>
                <a:latin typeface="Arial Narrow" pitchFamily="34" charset="0"/>
              </a:rPr>
              <a:t>C</a:t>
            </a:r>
            <a:r>
              <a:rPr lang="en-US" sz="3200" b="1" dirty="0">
                <a:solidFill>
                  <a:srgbClr val="C00000"/>
                </a:solidFill>
                <a:latin typeface="Arial Narrow" pitchFamily="34" charset="0"/>
              </a:rPr>
              <a:t> “weighs” 12 amu  </a:t>
            </a:r>
            <a:r>
              <a:rPr lang="en-US" sz="3200" b="1" dirty="0" smtClean="0">
                <a:solidFill>
                  <a:srgbClr val="C00000"/>
                </a:solidFill>
                <a:latin typeface="Arial Narrow" pitchFamily="34" charset="0"/>
              </a:rPr>
              <a:t>        </a:t>
            </a:r>
            <a:endParaRPr lang="en-US" sz="3200" b="1" dirty="0">
              <a:solidFill>
                <a:srgbClr val="C00000"/>
              </a:solidFill>
              <a:latin typeface="Arial Narrow"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10920" y="2806315"/>
            <a:ext cx="8825657" cy="1915647"/>
          </a:xfrm>
        </p:spPr>
        <p:txBody>
          <a:bodyPr/>
          <a:lstStyle/>
          <a:p>
            <a:r>
              <a:rPr lang="en-US" sz="4800" b="1" dirty="0" smtClean="0">
                <a:solidFill>
                  <a:srgbClr val="FFC000"/>
                </a:solidFill>
                <a:latin typeface="Arial Narrow" pitchFamily="34" charset="0"/>
              </a:rPr>
              <a:t>Thank you</a:t>
            </a:r>
            <a:endParaRPr lang="en-US" sz="4800" b="1" dirty="0">
              <a:solidFill>
                <a:srgbClr val="FFC000"/>
              </a:solidFill>
              <a:latin typeface="Arial Narrow"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4</a:t>
            </a:fld>
            <a:endParaRPr lang="en-US"/>
          </a:p>
        </p:txBody>
      </p:sp>
      <p:sp>
        <p:nvSpPr>
          <p:cNvPr id="7" name="Rectangle 6"/>
          <p:cNvSpPr/>
          <p:nvPr/>
        </p:nvSpPr>
        <p:spPr>
          <a:xfrm>
            <a:off x="0" y="0"/>
            <a:ext cx="12192000" cy="830997"/>
          </a:xfrm>
          <a:prstGeom prst="rect">
            <a:avLst/>
          </a:prstGeom>
        </p:spPr>
        <p:txBody>
          <a:bodyPr wrap="square">
            <a:spAutoFit/>
          </a:bodyPr>
          <a:lstStyle/>
          <a:p>
            <a:pPr marR="36576" algn="ctr">
              <a:buClr>
                <a:srgbClr val="FF388C"/>
              </a:buClr>
              <a:buSzPct val="80000"/>
            </a:pPr>
            <a:r>
              <a:rPr lang="en-US" sz="4800" b="1" cap="all" dirty="0" smtClean="0">
                <a:ln>
                  <a:solidFill>
                    <a:srgbClr val="666666"/>
                  </a:solidFill>
                </a:ln>
                <a:solidFill>
                  <a:srgbClr val="FFC000"/>
                </a:solidFill>
                <a:latin typeface="Arial Narrow" pitchFamily="34" charset="0"/>
              </a:rPr>
              <a:t>average Atomic mass</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3539430"/>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Why C has </a:t>
            </a:r>
            <a:r>
              <a:rPr lang="en-SG" sz="3200" b="1" i="1" dirty="0" smtClean="0">
                <a:solidFill>
                  <a:srgbClr val="FFC000"/>
                </a:solidFill>
                <a:latin typeface="Arial Narrow" pitchFamily="34" charset="0"/>
              </a:rPr>
              <a:t>atomic mass </a:t>
            </a:r>
            <a:r>
              <a:rPr lang="en-SG" sz="3200" b="1" dirty="0" smtClean="0">
                <a:solidFill>
                  <a:schemeClr val="accent3">
                    <a:lumMod val="40000"/>
                    <a:lumOff val="60000"/>
                  </a:schemeClr>
                </a:solidFill>
                <a:latin typeface="Arial Narrow" pitchFamily="34" charset="0"/>
              </a:rPr>
              <a:t>12. 01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 instead of 12.00 </a:t>
            </a:r>
            <a:r>
              <a:rPr lang="en-SG" sz="3200" b="1" dirty="0" err="1" smtClean="0">
                <a:solidFill>
                  <a:schemeClr val="accent3">
                    <a:lumMod val="40000"/>
                    <a:lumOff val="60000"/>
                  </a:schemeClr>
                </a:solidFill>
                <a:latin typeface="Arial Narrow" pitchFamily="34" charset="0"/>
              </a:rPr>
              <a:t>amu</a:t>
            </a:r>
            <a:r>
              <a:rPr lang="en-SG" sz="3200" b="1" dirty="0" smtClean="0">
                <a:solidFill>
                  <a:schemeClr val="accent3">
                    <a:lumMod val="40000"/>
                    <a:lumOff val="60000"/>
                  </a:schemeClr>
                </a:solidFill>
                <a:latin typeface="Arial Narrow" pitchFamily="34" charset="0"/>
              </a:rPr>
              <a:t>?</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The reason for the difference is that most naturally occurring elements (including carbon) have </a:t>
            </a:r>
            <a:r>
              <a:rPr lang="en-SG" sz="3200" b="1" i="1" dirty="0" smtClean="0">
                <a:solidFill>
                  <a:srgbClr val="FFC000"/>
                </a:solidFill>
                <a:latin typeface="Arial Narrow" pitchFamily="34" charset="0"/>
              </a:rPr>
              <a:t>more than one isotope</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The </a:t>
            </a:r>
            <a:r>
              <a:rPr lang="en-SG" sz="3200" b="1" dirty="0" smtClean="0">
                <a:solidFill>
                  <a:srgbClr val="C00000"/>
                </a:solidFill>
                <a:latin typeface="Arial Narrow" pitchFamily="34" charset="0"/>
              </a:rPr>
              <a:t>average atomic mass </a:t>
            </a:r>
            <a:r>
              <a:rPr lang="en-SG" sz="3200" b="1" dirty="0" smtClean="0">
                <a:solidFill>
                  <a:schemeClr val="accent3">
                    <a:lumMod val="40000"/>
                    <a:lumOff val="60000"/>
                  </a:schemeClr>
                </a:solidFill>
                <a:latin typeface="Arial Narrow" pitchFamily="34" charset="0"/>
              </a:rPr>
              <a:t>is the weighted average of all of the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naturally occurring isotopes of the element</a:t>
            </a:r>
          </a:p>
          <a:p>
            <a:pPr marL="363538" marR="36576" indent="80963">
              <a:buClr>
                <a:srgbClr val="C00000"/>
              </a:buClr>
              <a:buSzPct val="80000"/>
              <a:buFont typeface="Wingdings" pitchFamily="2" charset="2"/>
              <a:buChar char="v"/>
            </a:pPr>
            <a:r>
              <a:rPr lang="en-SG" sz="3200" b="1" i="1" dirty="0" smtClean="0">
                <a:solidFill>
                  <a:schemeClr val="accent3"/>
                </a:solidFill>
                <a:latin typeface="Arial Narrow" pitchFamily="34" charset="0"/>
              </a:rPr>
              <a:t>  </a:t>
            </a:r>
            <a:r>
              <a:rPr lang="en-SG" sz="3200" b="1" dirty="0" smtClean="0">
                <a:solidFill>
                  <a:schemeClr val="accent3">
                    <a:lumMod val="40000"/>
                    <a:lumOff val="60000"/>
                  </a:schemeClr>
                </a:solidFill>
                <a:latin typeface="Arial Narrow" pitchFamily="34" charset="0"/>
              </a:rPr>
              <a:t>Average atomic mass of C:</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p:txBody>
      </p:sp>
      <p:grpSp>
        <p:nvGrpSpPr>
          <p:cNvPr id="17" name="Group 16"/>
          <p:cNvGrpSpPr/>
          <p:nvPr/>
        </p:nvGrpSpPr>
        <p:grpSpPr>
          <a:xfrm>
            <a:off x="85091" y="773430"/>
            <a:ext cx="11611609" cy="6351270"/>
            <a:chOff x="-868680" y="350520"/>
            <a:chExt cx="12191999" cy="6858000"/>
          </a:xfrm>
        </p:grpSpPr>
        <p:pic>
          <p:nvPicPr>
            <p:cNvPr id="13" name="Picture 12" descr="PeriodicTable-NoBackground2.png"/>
            <p:cNvPicPr>
              <a:picLocks noChangeAspect="1"/>
            </p:cNvPicPr>
            <p:nvPr/>
          </p:nvPicPr>
          <p:blipFill>
            <a:blip r:embed="rId2"/>
            <a:stretch>
              <a:fillRect/>
            </a:stretch>
          </p:blipFill>
          <p:spPr>
            <a:xfrm>
              <a:off x="-868680" y="350520"/>
              <a:ext cx="12191999" cy="6858000"/>
            </a:xfrm>
            <a:prstGeom prst="rect">
              <a:avLst/>
            </a:prstGeom>
          </p:spPr>
        </p:pic>
        <p:grpSp>
          <p:nvGrpSpPr>
            <p:cNvPr id="14" name="Group 13"/>
            <p:cNvGrpSpPr/>
            <p:nvPr/>
          </p:nvGrpSpPr>
          <p:grpSpPr>
            <a:xfrm>
              <a:off x="3312160" y="1569720"/>
              <a:ext cx="4361180" cy="400110"/>
              <a:chOff x="4744720" y="2026920"/>
              <a:chExt cx="4361180" cy="400110"/>
            </a:xfrm>
          </p:grpSpPr>
          <p:sp>
            <p:nvSpPr>
              <p:cNvPr id="15" name="Text Box 4"/>
              <p:cNvSpPr txBox="1">
                <a:spLocks noChangeArrowheads="1"/>
              </p:cNvSpPr>
              <p:nvPr/>
            </p:nvSpPr>
            <p:spPr bwMode="auto">
              <a:xfrm>
                <a:off x="4744720" y="2026920"/>
                <a:ext cx="3082895" cy="400110"/>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smtClean="0">
                    <a:ln>
                      <a:noFill/>
                    </a:ln>
                    <a:solidFill>
                      <a:srgbClr val="C00000"/>
                    </a:solidFill>
                    <a:effectLst/>
                    <a:uLnTx/>
                    <a:uFillTx/>
                  </a:rPr>
                  <a:t>Average atomic mass </a:t>
                </a:r>
              </a:p>
            </p:txBody>
          </p:sp>
          <p:cxnSp>
            <p:nvCxnSpPr>
              <p:cNvPr id="16" name="Straight Arrow Connector 15"/>
              <p:cNvCxnSpPr/>
              <p:nvPr/>
            </p:nvCxnSpPr>
            <p:spPr>
              <a:xfrm flipV="1">
                <a:off x="7680960" y="2260600"/>
                <a:ext cx="1424940" cy="1016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20" name="Group 15"/>
          <p:cNvGrpSpPr>
            <a:grpSpLocks/>
          </p:cNvGrpSpPr>
          <p:nvPr/>
        </p:nvGrpSpPr>
        <p:grpSpPr bwMode="auto">
          <a:xfrm>
            <a:off x="3029959" y="5902324"/>
            <a:ext cx="4934775" cy="955676"/>
            <a:chOff x="910" y="3160"/>
            <a:chExt cx="3328" cy="602"/>
          </a:xfrm>
        </p:grpSpPr>
        <p:sp>
          <p:nvSpPr>
            <p:cNvPr id="21" name="Text Box 5"/>
            <p:cNvSpPr txBox="1">
              <a:spLocks noChangeArrowheads="1"/>
            </p:cNvSpPr>
            <p:nvPr/>
          </p:nvSpPr>
          <p:spPr bwMode="auto">
            <a:xfrm>
              <a:off x="910" y="3160"/>
              <a:ext cx="3328" cy="330"/>
            </a:xfrm>
            <a:prstGeom prst="rect">
              <a:avLst/>
            </a:prstGeom>
            <a:noFill/>
            <a:ln w="9525">
              <a:noFill/>
              <a:miter lim="800000"/>
              <a:headEnd/>
              <a:tailEnd/>
            </a:ln>
          </p:spPr>
          <p:txBody>
            <a:bodyPr wrap="none">
              <a:spAutoFit/>
            </a:bodyPr>
            <a:lstStyle/>
            <a:p>
              <a:r>
                <a:rPr lang="en-US" sz="2800" b="1" dirty="0" smtClean="0">
                  <a:latin typeface="Arial Narrow" pitchFamily="34" charset="0"/>
                </a:rPr>
                <a:t>98.90 </a:t>
              </a:r>
              <a:r>
                <a:rPr lang="en-US" sz="2800" b="1" dirty="0">
                  <a:latin typeface="Arial Narrow" pitchFamily="34" charset="0"/>
                </a:rPr>
                <a:t>x </a:t>
              </a:r>
              <a:r>
                <a:rPr lang="en-US" sz="2800" b="1" dirty="0" smtClean="0">
                  <a:latin typeface="Arial Narrow" pitchFamily="34" charset="0"/>
                </a:rPr>
                <a:t>12.00000 </a:t>
              </a:r>
              <a:r>
                <a:rPr lang="en-US" sz="2800" b="1" dirty="0">
                  <a:latin typeface="Arial Narrow" pitchFamily="34" charset="0"/>
                </a:rPr>
                <a:t>+ </a:t>
              </a:r>
              <a:r>
                <a:rPr lang="en-US" sz="2800" b="1" dirty="0" smtClean="0">
                  <a:latin typeface="Arial Narrow" pitchFamily="34" charset="0"/>
                </a:rPr>
                <a:t>1.10 </a:t>
              </a:r>
              <a:r>
                <a:rPr lang="en-US" sz="2800" b="1" dirty="0">
                  <a:latin typeface="Arial Narrow" pitchFamily="34" charset="0"/>
                </a:rPr>
                <a:t>x </a:t>
              </a:r>
              <a:r>
                <a:rPr lang="en-US" sz="2800" b="1" dirty="0" smtClean="0">
                  <a:latin typeface="Arial Narrow" pitchFamily="34" charset="0"/>
                </a:rPr>
                <a:t>13.00225</a:t>
              </a:r>
              <a:endParaRPr lang="en-US" sz="2800" b="1" dirty="0">
                <a:latin typeface="Arial Narrow" pitchFamily="34" charset="0"/>
              </a:endParaRPr>
            </a:p>
          </p:txBody>
        </p:sp>
        <p:sp>
          <p:nvSpPr>
            <p:cNvPr id="23" name="Text Box 8"/>
            <p:cNvSpPr txBox="1">
              <a:spLocks noChangeArrowheads="1"/>
            </p:cNvSpPr>
            <p:nvPr/>
          </p:nvSpPr>
          <p:spPr bwMode="auto">
            <a:xfrm>
              <a:off x="2492" y="3432"/>
              <a:ext cx="455" cy="330"/>
            </a:xfrm>
            <a:prstGeom prst="rect">
              <a:avLst/>
            </a:prstGeom>
            <a:noFill/>
            <a:ln w="9525">
              <a:noFill/>
              <a:miter lim="800000"/>
              <a:headEnd/>
              <a:tailEnd/>
            </a:ln>
          </p:spPr>
          <p:txBody>
            <a:bodyPr wrap="none">
              <a:spAutoFit/>
            </a:bodyPr>
            <a:lstStyle/>
            <a:p>
              <a:r>
                <a:rPr lang="en-US" sz="2800" b="1" dirty="0">
                  <a:latin typeface="Arial Narrow" pitchFamily="34" charset="0"/>
                </a:rPr>
                <a:t>100</a:t>
              </a:r>
            </a:p>
          </p:txBody>
        </p:sp>
      </p:grpSp>
      <p:graphicFrame>
        <p:nvGraphicFramePr>
          <p:cNvPr id="25" name="Table 24"/>
          <p:cNvGraphicFramePr>
            <a:graphicFrameLocks noGrp="1"/>
          </p:cNvGraphicFramePr>
          <p:nvPr/>
        </p:nvGraphicFramePr>
        <p:xfrm>
          <a:off x="975360" y="4270586"/>
          <a:ext cx="10424163" cy="1371600"/>
        </p:xfrm>
        <a:graphic>
          <a:graphicData uri="http://schemas.openxmlformats.org/drawingml/2006/table">
            <a:tbl>
              <a:tblPr firstRow="1" bandRow="1">
                <a:tableStyleId>{C083E6E3-FA7D-4D7B-A595-EF9225AFEA82}</a:tableStyleId>
              </a:tblPr>
              <a:tblGrid>
                <a:gridCol w="3002280"/>
                <a:gridCol w="3947162"/>
                <a:gridCol w="3474721"/>
              </a:tblGrid>
              <a:tr h="370840">
                <a:tc>
                  <a:txBody>
                    <a:bodyPr/>
                    <a:lstStyle/>
                    <a:p>
                      <a:pPr algn="ctr"/>
                      <a:r>
                        <a:rPr lang="en-US" sz="2400" kern="1200" dirty="0" smtClean="0">
                          <a:solidFill>
                            <a:srgbClr val="FFC000"/>
                          </a:solidFill>
                        </a:rPr>
                        <a:t>C isotopes</a:t>
                      </a:r>
                      <a:endParaRPr lang="en-US" sz="2400" b="1" kern="1200" dirty="0" smtClean="0">
                        <a:solidFill>
                          <a:srgbClr val="FFC000"/>
                        </a:solidFill>
                        <a:latin typeface="Arial Narrow" pitchFamily="34" charset="0"/>
                        <a:ea typeface="+mn-ea"/>
                        <a:cs typeface="+mn-cs"/>
                      </a:endParaRPr>
                    </a:p>
                  </a:txBody>
                  <a:tcPr/>
                </a:tc>
                <a:tc>
                  <a:txBody>
                    <a:bodyPr/>
                    <a:lstStyle/>
                    <a:p>
                      <a:pPr algn="ctr"/>
                      <a:r>
                        <a:rPr lang="en-US" sz="2400" kern="1200" dirty="0" smtClean="0">
                          <a:solidFill>
                            <a:srgbClr val="FFC000"/>
                          </a:solidFill>
                        </a:rPr>
                        <a:t>Natural abundance (%)</a:t>
                      </a:r>
                      <a:endParaRPr lang="en-US" sz="2400" b="1" kern="1200" dirty="0" smtClean="0">
                        <a:solidFill>
                          <a:srgbClr val="FFC000"/>
                        </a:solidFill>
                        <a:latin typeface="Arial Narrow" pitchFamily="34" charset="0"/>
                        <a:ea typeface="+mn-ea"/>
                        <a:cs typeface="+mn-cs"/>
                      </a:endParaRPr>
                    </a:p>
                  </a:txBody>
                  <a:tcPr/>
                </a:tc>
                <a:tc>
                  <a:txBody>
                    <a:bodyPr/>
                    <a:lstStyle/>
                    <a:p>
                      <a:pPr algn="ctr"/>
                      <a:r>
                        <a:rPr lang="en-US" sz="2400" kern="1200" dirty="0" smtClean="0">
                          <a:solidFill>
                            <a:srgbClr val="FFC000"/>
                          </a:solidFill>
                        </a:rPr>
                        <a:t>Atomic mass (amu)</a:t>
                      </a:r>
                      <a:endParaRPr lang="en-US" sz="2400" b="1" kern="1200" dirty="0" smtClean="0">
                        <a:solidFill>
                          <a:srgbClr val="FFC000"/>
                        </a:solidFill>
                        <a:latin typeface="Arial Narrow" pitchFamily="34" charset="0"/>
                        <a:ea typeface="+mn-ea"/>
                        <a:cs typeface="+mn-cs"/>
                      </a:endParaRPr>
                    </a:p>
                  </a:txBody>
                  <a:tcPr/>
                </a:tc>
              </a:tr>
              <a:tr h="370840">
                <a:tc>
                  <a:txBody>
                    <a:bodyPr/>
                    <a:lstStyle/>
                    <a:p>
                      <a:pPr algn="ctr"/>
                      <a:r>
                        <a:rPr lang="en-US" sz="2400" b="1" baseline="30000" dirty="0" smtClean="0"/>
                        <a:t>12</a:t>
                      </a:r>
                      <a:r>
                        <a:rPr lang="en-US" sz="2400" b="1" dirty="0" smtClean="0"/>
                        <a:t> C</a:t>
                      </a:r>
                      <a:endParaRPr lang="en-US" sz="2400" b="1" dirty="0"/>
                    </a:p>
                  </a:txBody>
                  <a:tcPr/>
                </a:tc>
                <a:tc>
                  <a:txBody>
                    <a:bodyPr/>
                    <a:lstStyle/>
                    <a:p>
                      <a:pPr algn="ctr"/>
                      <a:r>
                        <a:rPr lang="en-US" sz="2400" b="1" dirty="0" smtClean="0"/>
                        <a:t>98.90</a:t>
                      </a:r>
                      <a:endParaRPr lang="en-US" sz="2400" b="1" dirty="0"/>
                    </a:p>
                  </a:txBody>
                  <a:tcPr/>
                </a:tc>
                <a:tc>
                  <a:txBody>
                    <a:bodyPr/>
                    <a:lstStyle/>
                    <a:p>
                      <a:pPr algn="ctr"/>
                      <a:r>
                        <a:rPr lang="en-US" sz="2400" b="1" dirty="0" smtClean="0"/>
                        <a:t>12.00000</a:t>
                      </a:r>
                      <a:endParaRPr lang="en-US" sz="2400" b="1" dirty="0"/>
                    </a:p>
                  </a:txBody>
                  <a:tcPr/>
                </a:tc>
              </a:tr>
              <a:tr h="370840">
                <a:tc>
                  <a:txBody>
                    <a:bodyPr/>
                    <a:lstStyle/>
                    <a:p>
                      <a:pPr algn="ctr"/>
                      <a:r>
                        <a:rPr lang="en-US" sz="2400" b="1" baseline="30000" dirty="0" err="1" smtClean="0"/>
                        <a:t>13</a:t>
                      </a:r>
                      <a:r>
                        <a:rPr lang="en-US" sz="2400" b="1" dirty="0" err="1" smtClean="0"/>
                        <a:t>C</a:t>
                      </a:r>
                      <a:endParaRPr lang="en-US" sz="2400" b="1" dirty="0"/>
                    </a:p>
                  </a:txBody>
                  <a:tcPr/>
                </a:tc>
                <a:tc>
                  <a:txBody>
                    <a:bodyPr/>
                    <a:lstStyle/>
                    <a:p>
                      <a:pPr algn="ctr"/>
                      <a:r>
                        <a:rPr lang="en-US" sz="2400" b="1" dirty="0" smtClean="0"/>
                        <a:t>1.10</a:t>
                      </a:r>
                      <a:endParaRPr lang="en-US" sz="2400" b="1" dirty="0"/>
                    </a:p>
                  </a:txBody>
                  <a:tcPr/>
                </a:tc>
                <a:tc>
                  <a:txBody>
                    <a:bodyPr/>
                    <a:lstStyle/>
                    <a:p>
                      <a:pPr algn="ctr"/>
                      <a:r>
                        <a:rPr lang="en-US" sz="2400" b="1" dirty="0" smtClean="0"/>
                        <a:t>13.00335</a:t>
                      </a:r>
                      <a:endParaRPr lang="en-US" sz="2400" b="1" dirty="0"/>
                    </a:p>
                  </a:txBody>
                  <a:tcPr/>
                </a:tc>
              </a:tr>
            </a:tbl>
          </a:graphicData>
        </a:graphic>
      </p:graphicFrame>
      <p:sp>
        <p:nvSpPr>
          <p:cNvPr id="28" name="Text Box 9"/>
          <p:cNvSpPr txBox="1">
            <a:spLocks noChangeArrowheads="1"/>
          </p:cNvSpPr>
          <p:nvPr/>
        </p:nvSpPr>
        <p:spPr bwMode="auto">
          <a:xfrm>
            <a:off x="8367185" y="6098541"/>
            <a:ext cx="2007153" cy="523220"/>
          </a:xfrm>
          <a:prstGeom prst="rect">
            <a:avLst/>
          </a:prstGeom>
          <a:noFill/>
          <a:ln w="9525">
            <a:noFill/>
            <a:miter lim="800000"/>
            <a:headEnd/>
            <a:tailEnd/>
          </a:ln>
        </p:spPr>
        <p:txBody>
          <a:bodyPr wrap="none">
            <a:spAutoFit/>
          </a:bodyPr>
          <a:lstStyle/>
          <a:p>
            <a:r>
              <a:rPr lang="en-US" sz="2800" b="1" dirty="0">
                <a:latin typeface="Arial Narrow" pitchFamily="34" charset="0"/>
              </a:rPr>
              <a:t>= </a:t>
            </a:r>
            <a:r>
              <a:rPr lang="en-US" sz="2800" b="1" dirty="0" smtClean="0">
                <a:solidFill>
                  <a:srgbClr val="C00000"/>
                </a:solidFill>
                <a:latin typeface="Arial Narrow" pitchFamily="34" charset="0"/>
              </a:rPr>
              <a:t>12.011 </a:t>
            </a:r>
            <a:r>
              <a:rPr lang="en-US" sz="2800" b="1" dirty="0">
                <a:solidFill>
                  <a:srgbClr val="C00000"/>
                </a:solidFill>
                <a:latin typeface="Arial Narrow" pitchFamily="34" charset="0"/>
              </a:rPr>
              <a:t>amu</a:t>
            </a:r>
          </a:p>
        </p:txBody>
      </p:sp>
      <p:cxnSp>
        <p:nvCxnSpPr>
          <p:cNvPr id="34" name="Straight Connector 33"/>
          <p:cNvCxnSpPr/>
          <p:nvPr/>
        </p:nvCxnSpPr>
        <p:spPr>
          <a:xfrm flipV="1">
            <a:off x="3078480" y="6370320"/>
            <a:ext cx="5105400" cy="1524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par>
                                <p:cTn id="11" presetID="9"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dissolve">
                                      <p:cBhvr>
                                        <p:cTn id="16" dur="500"/>
                                        <p:tgtEl>
                                          <p:spTgt spid="34"/>
                                        </p:tgtEl>
                                      </p:cBhvr>
                                    </p:animEffect>
                                  </p:childTnLst>
                                </p:cTn>
                              </p:par>
                              <p:par>
                                <p:cTn id="17" presetID="9"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5</a:t>
            </a:fld>
            <a:endParaRPr lang="en-US"/>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Avogadro’s Number</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5345053"/>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The mole: A unit to count numbers of particles</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Like</a:t>
            </a: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The mole (mol) is the amount of substance that contains as elementary entities as there are atoms in exactly 12.00 grams of </a:t>
            </a:r>
            <a:r>
              <a:rPr lang="en-SG" sz="3200" b="1" baseline="30000" dirty="0" err="1" smtClean="0">
                <a:solidFill>
                  <a:schemeClr val="accent3">
                    <a:lumMod val="40000"/>
                    <a:lumOff val="60000"/>
                  </a:schemeClr>
                </a:solidFill>
                <a:latin typeface="Arial Narrow" pitchFamily="34" charset="0"/>
              </a:rPr>
              <a:t>12</a:t>
            </a:r>
            <a:r>
              <a:rPr lang="en-SG" sz="3200" b="1" dirty="0" err="1" smtClean="0">
                <a:solidFill>
                  <a:schemeClr val="accent3">
                    <a:lumMod val="40000"/>
                    <a:lumOff val="60000"/>
                  </a:schemeClr>
                </a:solidFill>
                <a:latin typeface="Arial Narrow" pitchFamily="34" charset="0"/>
              </a:rPr>
              <a:t>C</a:t>
            </a:r>
            <a:r>
              <a:rPr lang="en-SG" sz="3200" b="1" dirty="0" smtClean="0">
                <a:solidFill>
                  <a:schemeClr val="accent3">
                    <a:lumMod val="40000"/>
                    <a:lumOff val="60000"/>
                  </a:schemeClr>
                </a:solidFill>
                <a:latin typeface="Arial Narrow" pitchFamily="34" charset="0"/>
              </a:rPr>
              <a:t>.</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1 mol = N</a:t>
            </a:r>
            <a:r>
              <a:rPr lang="en-SG" sz="3200" b="1" baseline="-25000" dirty="0" smtClean="0">
                <a:solidFill>
                  <a:schemeClr val="accent3">
                    <a:lumMod val="40000"/>
                    <a:lumOff val="60000"/>
                  </a:schemeClr>
                </a:solidFill>
                <a:latin typeface="Arial Narrow" pitchFamily="34" charset="0"/>
              </a:rPr>
              <a:t>A</a:t>
            </a:r>
            <a:r>
              <a:rPr lang="en-SG" sz="3200" b="1" dirty="0" smtClean="0">
                <a:solidFill>
                  <a:schemeClr val="accent3">
                    <a:lumMod val="40000"/>
                    <a:lumOff val="60000"/>
                  </a:schemeClr>
                </a:solidFill>
                <a:latin typeface="Arial Narrow" pitchFamily="34" charset="0"/>
              </a:rPr>
              <a:t> = 6.0221367 X 10</a:t>
            </a:r>
            <a:r>
              <a:rPr lang="en-SG" sz="3200" b="1" baseline="30000" dirty="0" smtClean="0">
                <a:solidFill>
                  <a:schemeClr val="accent3">
                    <a:lumMod val="40000"/>
                    <a:lumOff val="60000"/>
                  </a:schemeClr>
                </a:solidFill>
                <a:latin typeface="Arial Narrow" pitchFamily="34" charset="0"/>
              </a:rPr>
              <a:t>23</a:t>
            </a:r>
          </a:p>
          <a:p>
            <a:pPr marL="363538" marR="36576" indent="80963">
              <a:buClr>
                <a:srgbClr val="C00000"/>
              </a:buClr>
              <a:buSzPct val="80000"/>
            </a:pPr>
            <a:r>
              <a:rPr lang="en-SG" sz="3200" b="1" baseline="30000" dirty="0" smtClean="0">
                <a:solidFill>
                  <a:schemeClr val="accent3">
                    <a:lumMod val="40000"/>
                    <a:lumOff val="60000"/>
                  </a:schemeClr>
                </a:solidFill>
                <a:latin typeface="Arial Narrow" pitchFamily="34" charset="0"/>
              </a:rPr>
              <a:t>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r>
              <a:rPr lang="en-SG" sz="3200" b="1" dirty="0" smtClean="0">
                <a:solidFill>
                  <a:srgbClr val="C00000"/>
                </a:solidFill>
                <a:latin typeface="Arial Narrow" pitchFamily="34" charset="0"/>
              </a:rPr>
              <a:t>Avogadro’s number (N</a:t>
            </a:r>
            <a:r>
              <a:rPr lang="en-SG" sz="3200" b="1" baseline="-25000" dirty="0" smtClean="0">
                <a:solidFill>
                  <a:srgbClr val="C00000"/>
                </a:solidFill>
                <a:latin typeface="Arial Narrow" pitchFamily="34" charset="0"/>
              </a:rPr>
              <a:t>A</a:t>
            </a:r>
            <a:r>
              <a:rPr lang="en-SG" sz="3200" b="1" dirty="0" smtClean="0">
                <a:solidFill>
                  <a:srgbClr val="C00000"/>
                </a:solidFill>
                <a:latin typeface="Arial Narrow" pitchFamily="34" charset="0"/>
              </a:rPr>
              <a:t>)</a:t>
            </a:r>
          </a:p>
        </p:txBody>
      </p:sp>
      <p:grpSp>
        <p:nvGrpSpPr>
          <p:cNvPr id="11" name="Group 17"/>
          <p:cNvGrpSpPr>
            <a:grpSpLocks/>
          </p:cNvGrpSpPr>
          <p:nvPr/>
        </p:nvGrpSpPr>
        <p:grpSpPr bwMode="auto">
          <a:xfrm>
            <a:off x="2132976" y="2011904"/>
            <a:ext cx="2784595" cy="2011960"/>
            <a:chOff x="609" y="1176"/>
            <a:chExt cx="1523" cy="1446"/>
          </a:xfrm>
        </p:grpSpPr>
        <p:graphicFrame>
          <p:nvGraphicFramePr>
            <p:cNvPr id="13" name="Object 5"/>
            <p:cNvGraphicFramePr>
              <a:graphicFrameLocks noChangeAspect="1"/>
            </p:cNvGraphicFramePr>
            <p:nvPr/>
          </p:nvGraphicFramePr>
          <p:xfrm>
            <a:off x="609" y="1364"/>
            <a:ext cx="1392" cy="1258"/>
          </p:xfrm>
          <a:graphic>
            <a:graphicData uri="http://schemas.openxmlformats.org/presentationml/2006/ole">
              <mc:AlternateContent xmlns:mc="http://schemas.openxmlformats.org/markup-compatibility/2006">
                <mc:Choice xmlns:v="urn:schemas-microsoft-com:vml" Requires="v">
                  <p:oleObj spid="_x0000_s8196" name="Clip" r:id="rId3" imgW="3840120" imgH="3468960" progId="">
                    <p:embed/>
                  </p:oleObj>
                </mc:Choice>
                <mc:Fallback>
                  <p:oleObj name="Clip" r:id="rId3" imgW="3840120" imgH="3468960"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 y="1364"/>
                          <a:ext cx="1392" cy="12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 Box 14"/>
            <p:cNvSpPr txBox="1">
              <a:spLocks noChangeArrowheads="1"/>
            </p:cNvSpPr>
            <p:nvPr/>
          </p:nvSpPr>
          <p:spPr bwMode="auto">
            <a:xfrm>
              <a:off x="1360" y="1176"/>
              <a:ext cx="772" cy="265"/>
            </a:xfrm>
            <a:prstGeom prst="rect">
              <a:avLst/>
            </a:prstGeom>
            <a:noFill/>
            <a:ln w="9525">
              <a:noFill/>
              <a:miter lim="800000"/>
              <a:headEnd/>
              <a:tailEnd/>
            </a:ln>
          </p:spPr>
          <p:txBody>
            <a:bodyPr wrap="none">
              <a:spAutoFit/>
            </a:bodyPr>
            <a:lstStyle/>
            <a:p>
              <a:r>
                <a:rPr lang="en-US" b="1" dirty="0"/>
                <a:t>Dozen = 12</a:t>
              </a:r>
            </a:p>
          </p:txBody>
        </p:sp>
      </p:grpSp>
      <p:grpSp>
        <p:nvGrpSpPr>
          <p:cNvPr id="15" name="Group 18"/>
          <p:cNvGrpSpPr>
            <a:grpSpLocks/>
          </p:cNvGrpSpPr>
          <p:nvPr/>
        </p:nvGrpSpPr>
        <p:grpSpPr bwMode="auto">
          <a:xfrm>
            <a:off x="6923193" y="2133600"/>
            <a:ext cx="3251200" cy="1706563"/>
            <a:chOff x="3386" y="768"/>
            <a:chExt cx="1536" cy="1075"/>
          </a:xfrm>
        </p:grpSpPr>
        <p:graphicFrame>
          <p:nvGraphicFramePr>
            <p:cNvPr id="16" name="Object 6"/>
            <p:cNvGraphicFramePr>
              <a:graphicFrameLocks noChangeAspect="1"/>
            </p:cNvGraphicFramePr>
            <p:nvPr/>
          </p:nvGraphicFramePr>
          <p:xfrm>
            <a:off x="3386" y="887"/>
            <a:ext cx="1536" cy="956"/>
          </p:xfrm>
          <a:graphic>
            <a:graphicData uri="http://schemas.openxmlformats.org/presentationml/2006/ole">
              <mc:AlternateContent xmlns:mc="http://schemas.openxmlformats.org/markup-compatibility/2006">
                <mc:Choice xmlns:v="urn:schemas-microsoft-com:vml" Requires="v">
                  <p:oleObj spid="_x0000_s8197" name="Clip" r:id="rId5" imgW="4582440" imgH="2850480" progId="">
                    <p:embed/>
                  </p:oleObj>
                </mc:Choice>
                <mc:Fallback>
                  <p:oleObj name="Clip" r:id="rId5" imgW="4582440" imgH="2850480" progId="">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6" y="887"/>
                          <a:ext cx="1536" cy="9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 Box 15"/>
            <p:cNvSpPr txBox="1">
              <a:spLocks noChangeArrowheads="1"/>
            </p:cNvSpPr>
            <p:nvPr/>
          </p:nvSpPr>
          <p:spPr bwMode="auto">
            <a:xfrm>
              <a:off x="3554" y="768"/>
              <a:ext cx="467" cy="233"/>
            </a:xfrm>
            <a:prstGeom prst="rect">
              <a:avLst/>
            </a:prstGeom>
            <a:noFill/>
            <a:ln w="9525">
              <a:noFill/>
              <a:miter lim="800000"/>
              <a:headEnd/>
              <a:tailEnd/>
            </a:ln>
          </p:spPr>
          <p:txBody>
            <a:bodyPr wrap="none">
              <a:spAutoFit/>
            </a:bodyPr>
            <a:lstStyle/>
            <a:p>
              <a:r>
                <a:rPr lang="en-US" b="1" dirty="0"/>
                <a:t>Pair = 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animEffect transition="in" filter="dissolve">
                                      <p:cBhvr>
                                        <p:cTn id="7"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6</a:t>
            </a:fld>
            <a:endParaRPr lang="en-US" dirty="0"/>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Molar mass</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5016758"/>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Molar mass is the mass of 1 mol of X in grams</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Molar mass is exactly same as the atomic mass </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but in grams/ kg, not in </a:t>
            </a:r>
            <a:r>
              <a:rPr lang="en-SG" sz="3200" b="1" i="1" dirty="0" err="1" smtClean="0">
                <a:solidFill>
                  <a:srgbClr val="C00000"/>
                </a:solidFill>
                <a:latin typeface="Arial Narrow" pitchFamily="34" charset="0"/>
              </a:rPr>
              <a:t>amu</a:t>
            </a:r>
            <a:endParaRPr lang="en-US" sz="3200" b="1" i="1" dirty="0" smtClean="0">
              <a:solidFill>
                <a:srgbClr val="C00000"/>
              </a:solidFill>
              <a:latin typeface="Arial Narrow" pitchFamily="34" charset="0"/>
            </a:endParaRPr>
          </a:p>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1 mol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atoms      = 6.022 X 10</a:t>
            </a:r>
            <a:r>
              <a:rPr lang="en-US" sz="3200" b="1" baseline="30000" dirty="0" smtClean="0">
                <a:solidFill>
                  <a:schemeClr val="accent3">
                    <a:lumMod val="40000"/>
                    <a:lumOff val="60000"/>
                  </a:schemeClr>
                </a:solidFill>
                <a:latin typeface="Arial Narrow" pitchFamily="34" charset="0"/>
              </a:rPr>
              <a:t>23</a:t>
            </a:r>
            <a:r>
              <a:rPr lang="en-US" sz="3200" b="1" dirty="0" smtClean="0">
                <a:solidFill>
                  <a:schemeClr val="accent3">
                    <a:lumMod val="40000"/>
                    <a:lumOff val="60000"/>
                  </a:schemeClr>
                </a:solidFill>
                <a:latin typeface="Arial Narrow" pitchFamily="34" charset="0"/>
              </a:rPr>
              <a:t> atoms = 12.00 g</a:t>
            </a:r>
          </a:p>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1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atom               = 12.00 amu</a:t>
            </a:r>
          </a:p>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1 mol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atoms      =  12.00 g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endParaRPr lang="en-US" sz="3200" b="1" dirty="0" smtClean="0">
              <a:solidFill>
                <a:schemeClr val="accent3">
                  <a:lumMod val="40000"/>
                  <a:lumOff val="60000"/>
                </a:schemeClr>
              </a:solidFill>
              <a:latin typeface="Arial Narrow" pitchFamily="34" charset="0"/>
            </a:endParaRPr>
          </a:p>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1 mol lithium atom = 6.941 g of Li</a:t>
            </a:r>
          </a:p>
          <a:p>
            <a:r>
              <a:rPr lang="en-US" sz="3200" dirty="0" smtClean="0">
                <a:solidFill>
                  <a:srgbClr val="0033CC"/>
                </a:solidFill>
                <a:latin typeface="Arial Narrow" pitchFamily="34" charset="0"/>
              </a:rPr>
              <a:t>                                           </a:t>
            </a:r>
          </a:p>
          <a:p>
            <a:pPr algn="ctr"/>
            <a:r>
              <a:rPr lang="en-US" sz="3200" b="1" i="1" dirty="0" smtClean="0">
                <a:solidFill>
                  <a:srgbClr val="FFC000"/>
                </a:solidFill>
                <a:latin typeface="Arial Narrow" pitchFamily="34" charset="0"/>
              </a:rPr>
              <a:t>For any element</a:t>
            </a:r>
          </a:p>
          <a:p>
            <a:pPr algn="ctr"/>
            <a:r>
              <a:rPr lang="en-US" sz="3200" b="1" i="1" dirty="0" smtClean="0">
                <a:solidFill>
                  <a:srgbClr val="FFC000"/>
                </a:solidFill>
                <a:latin typeface="Arial Narrow" pitchFamily="34" charset="0"/>
              </a:rPr>
              <a:t>   Atomic mass (amu) =  molar mass (grams)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7</a:t>
            </a:fld>
            <a:endParaRPr lang="en-US" dirty="0"/>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SG" sz="4800" b="1" cap="all" dirty="0" smtClean="0">
                <a:ln>
                  <a:solidFill>
                    <a:srgbClr val="666666"/>
                  </a:solidFill>
                </a:ln>
                <a:solidFill>
                  <a:srgbClr val="FFC000"/>
                </a:solidFill>
                <a:latin typeface="Arial Narrow" pitchFamily="34" charset="0"/>
              </a:rPr>
              <a:t>Calculating the mass of atom in grams</a:t>
            </a:r>
            <a:endParaRPr lang="en-US" sz="4800" b="1" i="1" dirty="0" smtClean="0">
              <a:ln>
                <a:solidFill>
                  <a:srgbClr val="666666"/>
                </a:solidFill>
              </a:ln>
              <a:solidFill>
                <a:srgbClr val="FFC000"/>
              </a:solidFill>
              <a:latin typeface="Arial Narrow" pitchFamily="34" charset="0"/>
            </a:endParaRP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0" y="1136266"/>
            <a:ext cx="12192000" cy="4524315"/>
          </a:xfrm>
          <a:prstGeom prst="rect">
            <a:avLst/>
          </a:prstGeom>
        </p:spPr>
        <p:txBody>
          <a:bodyPr wrap="square">
            <a:spAutoFit/>
          </a:bodyPr>
          <a:lstStyle/>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Knowing the molar mass and Avogadro’s number, we can calculate the mass of a single atom in grams. </a:t>
            </a: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  Example:</a:t>
            </a: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We know,</a:t>
            </a:r>
          </a:p>
          <a:p>
            <a:pPr marL="1249363" marR="36576">
              <a:buClr>
                <a:srgbClr val="C00000"/>
              </a:buClr>
              <a:buSzPct val="80000"/>
              <a:buFont typeface="Wingdings" pitchFamily="2" charset="2"/>
              <a:buChar char="§"/>
            </a:pPr>
            <a:r>
              <a:rPr lang="en-SG" sz="3200" b="1" dirty="0" smtClean="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1 mol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atoms      = 6.022 X 10</a:t>
            </a:r>
            <a:r>
              <a:rPr lang="en-US" sz="3200" b="1" baseline="30000" dirty="0" smtClean="0">
                <a:solidFill>
                  <a:schemeClr val="accent3">
                    <a:lumMod val="40000"/>
                    <a:lumOff val="60000"/>
                  </a:schemeClr>
                </a:solidFill>
                <a:latin typeface="Arial Narrow" pitchFamily="34" charset="0"/>
              </a:rPr>
              <a:t>23</a:t>
            </a:r>
            <a:r>
              <a:rPr lang="en-US" sz="3200" b="1" dirty="0" smtClean="0">
                <a:solidFill>
                  <a:schemeClr val="accent3">
                    <a:lumMod val="40000"/>
                    <a:lumOff val="60000"/>
                  </a:schemeClr>
                </a:solidFill>
                <a:latin typeface="Arial Narrow" pitchFamily="34" charset="0"/>
              </a:rPr>
              <a:t> atoms </a:t>
            </a:r>
          </a:p>
          <a:p>
            <a:pPr marL="1249363" marR="36576">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1 mol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atoms      =  12.00 g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buFont typeface="Wingdings" pitchFamily="2" charset="2"/>
              <a:buChar char="v"/>
            </a:pPr>
            <a:r>
              <a:rPr lang="en-SG" sz="3200" b="1" dirty="0" smtClean="0">
                <a:solidFill>
                  <a:schemeClr val="accent3">
                    <a:lumMod val="40000"/>
                    <a:lumOff val="60000"/>
                  </a:schemeClr>
                </a:solidFill>
                <a:latin typeface="Arial Narrow" pitchFamily="34" charset="0"/>
              </a:rPr>
              <a:t>The mass of one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SG" sz="3200" b="1" dirty="0" smtClean="0">
                <a:solidFill>
                  <a:schemeClr val="accent3">
                    <a:lumMod val="40000"/>
                    <a:lumOff val="60000"/>
                  </a:schemeClr>
                </a:solidFill>
                <a:latin typeface="Arial Narrow" pitchFamily="34" charset="0"/>
              </a:rPr>
              <a:t> atom is given by,</a:t>
            </a:r>
          </a:p>
          <a:p>
            <a:pPr marL="363538" marR="36576" indent="80963">
              <a:buClr>
                <a:srgbClr val="C00000"/>
              </a:buClr>
              <a:buSzPct val="80000"/>
              <a:buFont typeface="Wingdings" pitchFamily="2" charset="2"/>
              <a:buChar char="v"/>
            </a:pPr>
            <a:endParaRPr lang="en-SG" sz="3200" b="1" dirty="0" smtClean="0">
              <a:solidFill>
                <a:schemeClr val="accent3">
                  <a:lumMod val="40000"/>
                  <a:lumOff val="60000"/>
                </a:schemeClr>
              </a:solidFill>
              <a:latin typeface="Arial Narrow" pitchFamily="34" charset="0"/>
            </a:endParaRPr>
          </a:p>
          <a:p>
            <a:pPr marL="363538" marR="36576" indent="80963">
              <a:buClr>
                <a:srgbClr val="C00000"/>
              </a:buClr>
              <a:buSzPct val="80000"/>
            </a:pPr>
            <a:r>
              <a:rPr lang="en-SG" sz="3200" b="1" dirty="0" smtClean="0">
                <a:solidFill>
                  <a:schemeClr val="accent3">
                    <a:lumMod val="40000"/>
                    <a:lumOff val="60000"/>
                  </a:schemeClr>
                </a:solidFill>
                <a:latin typeface="Arial Narrow" pitchFamily="34" charset="0"/>
              </a:rPr>
              <a:t>	</a:t>
            </a:r>
            <a:endParaRPr lang="en-US" sz="3200" b="1" dirty="0" smtClean="0">
              <a:solidFill>
                <a:schemeClr val="accent3">
                  <a:lumMod val="40000"/>
                  <a:lumOff val="60000"/>
                </a:schemeClr>
              </a:solidFill>
              <a:latin typeface="Arial Narrow" pitchFamily="34" charset="0"/>
            </a:endParaRPr>
          </a:p>
        </p:txBody>
      </p:sp>
      <p:sp>
        <p:nvSpPr>
          <p:cNvPr id="10" name="Rectangle 9"/>
          <p:cNvSpPr/>
          <p:nvPr/>
        </p:nvSpPr>
        <p:spPr>
          <a:xfrm>
            <a:off x="1767840" y="4954146"/>
            <a:ext cx="6096000" cy="1569660"/>
          </a:xfrm>
          <a:prstGeom prst="rect">
            <a:avLst/>
          </a:prstGeom>
        </p:spPr>
        <p:txBody>
          <a:bodyPr>
            <a:spAutoFit/>
          </a:bodyPr>
          <a:lstStyle/>
          <a:p>
            <a:pPr algn="ctr"/>
            <a:r>
              <a:rPr lang="fr-FR" sz="3200" b="1" dirty="0" smtClean="0">
                <a:solidFill>
                  <a:schemeClr val="accent3">
                    <a:lumMod val="40000"/>
                    <a:lumOff val="60000"/>
                  </a:schemeClr>
                </a:solidFill>
                <a:latin typeface="Arial Narrow" pitchFamily="34" charset="0"/>
              </a:rPr>
              <a:t>12.00 g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
            </a:r>
            <a:r>
              <a:rPr lang="fr-FR" sz="3200" b="1" dirty="0" err="1" smtClean="0">
                <a:solidFill>
                  <a:schemeClr val="accent3">
                    <a:lumMod val="40000"/>
                    <a:lumOff val="60000"/>
                  </a:schemeClr>
                </a:solidFill>
                <a:latin typeface="Arial Narrow" pitchFamily="34" charset="0"/>
              </a:rPr>
              <a:t>atoms</a:t>
            </a:r>
            <a:endParaRPr lang="fr-FR" sz="3200" b="1" dirty="0" smtClean="0">
              <a:solidFill>
                <a:schemeClr val="accent3">
                  <a:lumMod val="40000"/>
                  <a:lumOff val="60000"/>
                </a:schemeClr>
              </a:solidFill>
              <a:latin typeface="Arial Narrow" pitchFamily="34" charset="0"/>
            </a:endParaRPr>
          </a:p>
          <a:p>
            <a:pPr algn="ctr"/>
            <a:r>
              <a:rPr lang="fr-FR" sz="3200" b="1" dirty="0" smtClean="0">
                <a:solidFill>
                  <a:schemeClr val="accent3">
                    <a:lumMod val="40000"/>
                    <a:lumOff val="60000"/>
                  </a:schemeClr>
                </a:solidFill>
                <a:latin typeface="Arial Narrow" pitchFamily="34" charset="0"/>
              </a:rPr>
              <a:t>6.022 X 1023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fr-FR" sz="3200" b="1" dirty="0" smtClean="0">
                <a:solidFill>
                  <a:schemeClr val="accent3">
                    <a:lumMod val="40000"/>
                    <a:lumOff val="60000"/>
                  </a:schemeClr>
                </a:solidFill>
                <a:latin typeface="Arial Narrow" pitchFamily="34" charset="0"/>
              </a:rPr>
              <a:t> </a:t>
            </a:r>
            <a:r>
              <a:rPr lang="fr-FR" sz="3200" b="1" dirty="0" err="1" smtClean="0">
                <a:solidFill>
                  <a:schemeClr val="accent3">
                    <a:lumMod val="40000"/>
                    <a:lumOff val="60000"/>
                  </a:schemeClr>
                </a:solidFill>
                <a:latin typeface="Arial Narrow" pitchFamily="34" charset="0"/>
              </a:rPr>
              <a:t>atoms</a:t>
            </a:r>
            <a:endParaRPr lang="fr-FR" sz="3200" b="1" dirty="0" smtClean="0">
              <a:solidFill>
                <a:schemeClr val="accent3">
                  <a:lumMod val="40000"/>
                  <a:lumOff val="60000"/>
                </a:schemeClr>
              </a:solidFill>
              <a:latin typeface="Arial Narrow" pitchFamily="34" charset="0"/>
            </a:endParaRPr>
          </a:p>
          <a:p>
            <a:r>
              <a:rPr lang="fr-FR" sz="3200" b="1" dirty="0" smtClean="0">
                <a:solidFill>
                  <a:schemeClr val="accent3">
                    <a:lumMod val="40000"/>
                    <a:lumOff val="60000"/>
                  </a:schemeClr>
                </a:solidFill>
                <a:latin typeface="Arial Narrow" pitchFamily="34" charset="0"/>
              </a:rPr>
              <a:t>	</a:t>
            </a:r>
          </a:p>
        </p:txBody>
      </p:sp>
      <p:sp>
        <p:nvSpPr>
          <p:cNvPr id="11" name="Rectangle 10"/>
          <p:cNvSpPr/>
          <p:nvPr/>
        </p:nvSpPr>
        <p:spPr>
          <a:xfrm>
            <a:off x="6993203" y="5195054"/>
            <a:ext cx="2727029" cy="584775"/>
          </a:xfrm>
          <a:prstGeom prst="rect">
            <a:avLst/>
          </a:prstGeom>
        </p:spPr>
        <p:txBody>
          <a:bodyPr wrap="none">
            <a:spAutoFit/>
          </a:bodyPr>
          <a:lstStyle/>
          <a:p>
            <a:r>
              <a:rPr lang="en-US" sz="3200" b="1" dirty="0" smtClean="0">
                <a:solidFill>
                  <a:schemeClr val="accent3">
                    <a:lumMod val="40000"/>
                    <a:lumOff val="60000"/>
                  </a:schemeClr>
                </a:solidFill>
                <a:latin typeface="Arial Narrow" pitchFamily="34" charset="0"/>
              </a:rPr>
              <a:t>= </a:t>
            </a:r>
            <a:r>
              <a:rPr lang="en-US" sz="3200" b="1" dirty="0" smtClean="0">
                <a:solidFill>
                  <a:srgbClr val="FFC000"/>
                </a:solidFill>
                <a:latin typeface="Arial Narrow" pitchFamily="34" charset="0"/>
              </a:rPr>
              <a:t>1.993 X 10</a:t>
            </a:r>
            <a:r>
              <a:rPr lang="en-US" sz="3200" b="1" baseline="30000" dirty="0" smtClean="0">
                <a:solidFill>
                  <a:srgbClr val="FFC000"/>
                </a:solidFill>
                <a:latin typeface="Arial Narrow" pitchFamily="34" charset="0"/>
              </a:rPr>
              <a:t>-23</a:t>
            </a:r>
            <a:r>
              <a:rPr lang="en-US" sz="3200" b="1" dirty="0" smtClean="0">
                <a:solidFill>
                  <a:srgbClr val="FFC000"/>
                </a:solidFill>
                <a:latin typeface="Arial Narrow" pitchFamily="34" charset="0"/>
              </a:rPr>
              <a:t> g</a:t>
            </a:r>
          </a:p>
        </p:txBody>
      </p:sp>
      <p:cxnSp>
        <p:nvCxnSpPr>
          <p:cNvPr id="13" name="Straight Connector 12"/>
          <p:cNvCxnSpPr/>
          <p:nvPr/>
        </p:nvCxnSpPr>
        <p:spPr>
          <a:xfrm>
            <a:off x="2895600" y="5440680"/>
            <a:ext cx="4038600" cy="4572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4"/>
          <p:cNvSpPr>
            <a:spLocks noGrp="1"/>
          </p:cNvSpPr>
          <p:nvPr>
            <p:ph type="sldNum" sz="quarter" idx="12"/>
          </p:nvPr>
        </p:nvSpPr>
        <p:spPr>
          <a:noFill/>
        </p:spPr>
        <p:txBody>
          <a:bodyPr/>
          <a:lstStyle/>
          <a:p>
            <a:fld id="{7E18F336-E3D1-43A6-939F-64FFEE55B225}" type="slidenum">
              <a:rPr lang="en-US"/>
              <a:pPr/>
              <a:t>8</a:t>
            </a:fld>
            <a:endParaRPr lang="en-US" dirty="0"/>
          </a:p>
        </p:txBody>
      </p:sp>
      <p:sp>
        <p:nvSpPr>
          <p:cNvPr id="7" name="Rectangle 6"/>
          <p:cNvSpPr/>
          <p:nvPr/>
        </p:nvSpPr>
        <p:spPr>
          <a:xfrm>
            <a:off x="0" y="0"/>
            <a:ext cx="12192000" cy="830997"/>
          </a:xfrm>
          <a:prstGeom prst="rect">
            <a:avLst/>
          </a:prstGeom>
        </p:spPr>
        <p:txBody>
          <a:bodyPr wrap="square">
            <a:spAutoFit/>
          </a:bodyPr>
          <a:lstStyle/>
          <a:p>
            <a:pPr marR="36576" lvl="0" algn="ctr">
              <a:buClr>
                <a:srgbClr val="FF388C"/>
              </a:buClr>
              <a:buSzPct val="80000"/>
            </a:pPr>
            <a:r>
              <a:rPr lang="en-US" sz="4800" b="1" cap="all" dirty="0" smtClean="0">
                <a:ln>
                  <a:solidFill>
                    <a:srgbClr val="666666"/>
                  </a:solidFill>
                </a:ln>
                <a:solidFill>
                  <a:srgbClr val="FFC000"/>
                </a:solidFill>
                <a:latin typeface="Arial Narrow" pitchFamily="34" charset="0"/>
              </a:rPr>
              <a:t>Relationship between </a:t>
            </a:r>
            <a:r>
              <a:rPr lang="en-US" sz="4800" b="1" dirty="0" smtClean="0">
                <a:ln>
                  <a:solidFill>
                    <a:srgbClr val="666666"/>
                  </a:solidFill>
                </a:ln>
                <a:solidFill>
                  <a:srgbClr val="FFC000"/>
                </a:solidFill>
                <a:latin typeface="Arial Narrow" pitchFamily="34" charset="0"/>
              </a:rPr>
              <a:t>amu</a:t>
            </a:r>
            <a:r>
              <a:rPr lang="en-US" sz="4800" b="1" cap="all" dirty="0" smtClean="0">
                <a:ln>
                  <a:solidFill>
                    <a:srgbClr val="666666"/>
                  </a:solidFill>
                </a:ln>
                <a:solidFill>
                  <a:srgbClr val="FFC000"/>
                </a:solidFill>
                <a:latin typeface="Arial Narrow" pitchFamily="34" charset="0"/>
              </a:rPr>
              <a:t> &amp; </a:t>
            </a:r>
            <a:r>
              <a:rPr lang="en-US" sz="4800" b="1" dirty="0" smtClean="0">
                <a:ln>
                  <a:solidFill>
                    <a:srgbClr val="666666"/>
                  </a:solidFill>
                </a:ln>
                <a:solidFill>
                  <a:srgbClr val="FFC000"/>
                </a:solidFill>
                <a:latin typeface="Arial Narrow" pitchFamily="34" charset="0"/>
              </a:rPr>
              <a:t>gram</a:t>
            </a:r>
          </a:p>
        </p:txBody>
      </p:sp>
      <p:sp>
        <p:nvSpPr>
          <p:cNvPr id="8" name="Rectangle 7"/>
          <p:cNvSpPr/>
          <p:nvPr/>
        </p:nvSpPr>
        <p:spPr>
          <a:xfrm>
            <a:off x="0" y="988350"/>
            <a:ext cx="12192000" cy="2185214"/>
          </a:xfrm>
          <a:prstGeom prst="rect">
            <a:avLst/>
          </a:prstGeom>
        </p:spPr>
        <p:txBody>
          <a:bodyPr wrap="square">
            <a:spAutoFit/>
          </a:bodyPr>
          <a:lstStyle/>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lvl="0" algn="ctr">
              <a:buClr>
                <a:srgbClr val="FF388C"/>
              </a:buClr>
              <a:buSzPct val="80000"/>
            </a:pPr>
            <a:endParaRPr lang="en-US" sz="4400" b="1" dirty="0" smtClean="0">
              <a:ln>
                <a:solidFill>
                  <a:srgbClr val="666666"/>
                </a:solidFill>
              </a:ln>
              <a:solidFill>
                <a:prstClr val="white">
                  <a:tint val="75000"/>
                </a:prstClr>
              </a:solidFill>
            </a:endParaRPr>
          </a:p>
          <a:p>
            <a:pPr marR="36576" algn="ctr">
              <a:buClr>
                <a:srgbClr val="FF388C"/>
              </a:buClr>
              <a:buSzPct val="80000"/>
            </a:pPr>
            <a:endParaRPr lang="en-SG" sz="4800" b="1" dirty="0" smtClean="0">
              <a:ln>
                <a:solidFill>
                  <a:srgbClr val="666666"/>
                </a:solidFill>
              </a:ln>
              <a:solidFill>
                <a:srgbClr val="C00000"/>
              </a:solidFill>
            </a:endParaRPr>
          </a:p>
        </p:txBody>
      </p:sp>
      <p:sp>
        <p:nvSpPr>
          <p:cNvPr id="9" name="Rectangle 8"/>
          <p:cNvSpPr/>
          <p:nvPr/>
        </p:nvSpPr>
        <p:spPr>
          <a:xfrm>
            <a:off x="266700" y="2416426"/>
            <a:ext cx="11664048" cy="1077218"/>
          </a:xfrm>
          <a:prstGeom prst="rect">
            <a:avLst/>
          </a:prstGeom>
        </p:spPr>
        <p:txBody>
          <a:bodyPr wrap="square">
            <a:spAutoFit/>
          </a:bodyPr>
          <a:lstStyle/>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lako-Bold" pitchFamily="2" charset="0"/>
              </a:rPr>
              <a:t>   </a:t>
            </a:r>
            <a:r>
              <a:rPr lang="en-US" sz="3200" dirty="0" smtClean="0">
                <a:solidFill>
                  <a:schemeClr val="accent3">
                    <a:lumMod val="40000"/>
                    <a:lumOff val="60000"/>
                  </a:schemeClr>
                </a:solidFill>
                <a:latin typeface="Lucida Calligraphy" pitchFamily="66" charset="0"/>
              </a:rPr>
              <a:t>M</a:t>
            </a:r>
            <a:r>
              <a:rPr lang="en-US" sz="3200" b="1" dirty="0" smtClean="0">
                <a:solidFill>
                  <a:schemeClr val="accent3">
                    <a:lumMod val="40000"/>
                    <a:lumOff val="60000"/>
                  </a:schemeClr>
                </a:solidFill>
                <a:latin typeface="Lucida Calligraphy" pitchFamily="66" charset="0"/>
              </a:rPr>
              <a:t>  </a:t>
            </a:r>
            <a:r>
              <a:rPr lang="en-US" sz="3200" b="1" dirty="0" smtClean="0">
                <a:solidFill>
                  <a:schemeClr val="accent3">
                    <a:lumMod val="40000"/>
                    <a:lumOff val="60000"/>
                  </a:schemeClr>
                </a:solidFill>
                <a:latin typeface="Arial Narrow" pitchFamily="34" charset="0"/>
              </a:rPr>
              <a:t>= molar mass in g/mol</a:t>
            </a:r>
          </a:p>
          <a:p>
            <a:pPr marL="1247775" marR="36576" indent="1588">
              <a:buClr>
                <a:srgbClr val="C00000"/>
              </a:buClr>
              <a:buSzPct val="80000"/>
              <a:buFont typeface="Wingdings" pitchFamily="2" charset="2"/>
              <a:buChar char="§"/>
            </a:pPr>
            <a:r>
              <a:rPr lang="en-US" sz="3200" b="1" dirty="0" smtClean="0">
                <a:solidFill>
                  <a:schemeClr val="accent3">
                    <a:lumMod val="40000"/>
                    <a:lumOff val="60000"/>
                  </a:schemeClr>
                </a:solidFill>
                <a:latin typeface="Arial Narrow" pitchFamily="34" charset="0"/>
              </a:rPr>
              <a:t>    </a:t>
            </a:r>
            <a:r>
              <a:rPr lang="en-SG" sz="3200" b="1" i="1" dirty="0" smtClean="0">
                <a:solidFill>
                  <a:schemeClr val="accent3">
                    <a:lumMod val="40000"/>
                    <a:lumOff val="60000"/>
                  </a:schemeClr>
                </a:solidFill>
                <a:latin typeface="Arial Narrow" pitchFamily="34" charset="0"/>
              </a:rPr>
              <a:t>N</a:t>
            </a:r>
            <a:r>
              <a:rPr lang="en-SG" sz="3200" b="1" i="1" baseline="-25000" dirty="0" smtClean="0">
                <a:solidFill>
                  <a:schemeClr val="accent3">
                    <a:lumMod val="40000"/>
                    <a:lumOff val="60000"/>
                  </a:schemeClr>
                </a:solidFill>
                <a:latin typeface="Arial Narrow" pitchFamily="34" charset="0"/>
              </a:rPr>
              <a:t>A</a:t>
            </a:r>
            <a:r>
              <a:rPr lang="en-SG" sz="3200" b="1" dirty="0" smtClean="0">
                <a:solidFill>
                  <a:schemeClr val="accent3">
                    <a:lumMod val="40000"/>
                    <a:lumOff val="60000"/>
                  </a:schemeClr>
                </a:solidFill>
                <a:latin typeface="Arial Narrow" pitchFamily="34" charset="0"/>
              </a:rPr>
              <a:t> = Avogadro’s number = 6.0221367 X 10</a:t>
            </a:r>
            <a:r>
              <a:rPr lang="en-SG" sz="3200" b="1" baseline="30000" dirty="0" smtClean="0">
                <a:solidFill>
                  <a:schemeClr val="accent3">
                    <a:lumMod val="40000"/>
                    <a:lumOff val="60000"/>
                  </a:schemeClr>
                </a:solidFill>
                <a:latin typeface="Arial Narrow" pitchFamily="34" charset="0"/>
              </a:rPr>
              <a:t>23</a:t>
            </a:r>
            <a:endParaRPr lang="en-US" sz="3200" b="1" dirty="0" smtClean="0">
              <a:solidFill>
                <a:schemeClr val="accent3">
                  <a:lumMod val="40000"/>
                  <a:lumOff val="60000"/>
                </a:schemeClr>
              </a:solidFill>
              <a:latin typeface="Arial Narrow" pitchFamily="34" charset="0"/>
            </a:endParaRPr>
          </a:p>
        </p:txBody>
      </p:sp>
      <p:grpSp>
        <p:nvGrpSpPr>
          <p:cNvPr id="12" name="Group 10"/>
          <p:cNvGrpSpPr>
            <a:grpSpLocks/>
          </p:cNvGrpSpPr>
          <p:nvPr/>
        </p:nvGrpSpPr>
        <p:grpSpPr bwMode="auto">
          <a:xfrm>
            <a:off x="980440" y="3732849"/>
            <a:ext cx="3134783" cy="1065213"/>
            <a:chOff x="202" y="496"/>
            <a:chExt cx="1481" cy="671"/>
          </a:xfrm>
        </p:grpSpPr>
        <p:sp>
          <p:nvSpPr>
            <p:cNvPr id="13" name="Text Box 3"/>
            <p:cNvSpPr txBox="1">
              <a:spLocks noChangeArrowheads="1"/>
            </p:cNvSpPr>
            <p:nvPr/>
          </p:nvSpPr>
          <p:spPr bwMode="auto">
            <a:xfrm>
              <a:off x="202" y="496"/>
              <a:ext cx="1361"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a:t>
              </a:r>
              <a:r>
                <a:rPr lang="en-US" sz="3200" b="1" baseline="30000" dirty="0" err="1">
                  <a:solidFill>
                    <a:schemeClr val="accent3">
                      <a:lumMod val="40000"/>
                      <a:lumOff val="60000"/>
                    </a:schemeClr>
                  </a:solidFill>
                  <a:latin typeface="Arial Narrow" pitchFamily="34" charset="0"/>
                </a:rPr>
                <a:t>12</a:t>
              </a:r>
              <a:r>
                <a:rPr lang="en-US" sz="3200" b="1" dirty="0" err="1">
                  <a:solidFill>
                    <a:schemeClr val="accent3">
                      <a:lumMod val="40000"/>
                      <a:lumOff val="60000"/>
                    </a:schemeClr>
                  </a:solidFill>
                  <a:latin typeface="Arial Narrow" pitchFamily="34" charset="0"/>
                </a:rPr>
                <a:t>C</a:t>
              </a:r>
              <a:r>
                <a:rPr lang="en-US" sz="3200" b="1" dirty="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atom         x</a:t>
              </a:r>
              <a:endParaRPr lang="en-US" sz="3200" b="1" dirty="0">
                <a:solidFill>
                  <a:schemeClr val="accent3">
                    <a:lumMod val="40000"/>
                    <a:lumOff val="60000"/>
                  </a:schemeClr>
                </a:solidFill>
                <a:latin typeface="Arial Narrow" pitchFamily="34" charset="0"/>
              </a:endParaRPr>
            </a:p>
          </p:txBody>
        </p:sp>
        <p:sp>
          <p:nvSpPr>
            <p:cNvPr id="14" name="Text Box 4"/>
            <p:cNvSpPr txBox="1">
              <a:spLocks noChangeArrowheads="1"/>
            </p:cNvSpPr>
            <p:nvPr/>
          </p:nvSpPr>
          <p:spPr bwMode="auto">
            <a:xfrm>
              <a:off x="211" y="799"/>
              <a:ext cx="1472"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12.00 </a:t>
              </a:r>
              <a:r>
                <a:rPr lang="en-US" sz="3200" b="1" dirty="0" smtClean="0">
                  <a:solidFill>
                    <a:schemeClr val="accent3">
                      <a:lumMod val="40000"/>
                      <a:lumOff val="60000"/>
                    </a:schemeClr>
                  </a:solidFill>
                  <a:latin typeface="Arial Narrow" pitchFamily="34" charset="0"/>
                </a:rPr>
                <a:t>amu         x   </a:t>
              </a:r>
              <a:endParaRPr lang="en-US" sz="3200" b="1" dirty="0">
                <a:solidFill>
                  <a:schemeClr val="accent3">
                    <a:lumMod val="40000"/>
                    <a:lumOff val="60000"/>
                  </a:schemeClr>
                </a:solidFill>
                <a:latin typeface="Arial Narrow" pitchFamily="34" charset="0"/>
              </a:endParaRPr>
            </a:p>
          </p:txBody>
        </p:sp>
        <p:sp>
          <p:nvSpPr>
            <p:cNvPr id="15" name="Line 7"/>
            <p:cNvSpPr>
              <a:spLocks noChangeShapeType="1"/>
            </p:cNvSpPr>
            <p:nvPr/>
          </p:nvSpPr>
          <p:spPr bwMode="auto">
            <a:xfrm>
              <a:off x="224" y="816"/>
              <a:ext cx="1152"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nvGrpSpPr>
          <p:cNvPr id="16" name="Group 11"/>
          <p:cNvGrpSpPr>
            <a:grpSpLocks/>
          </p:cNvGrpSpPr>
          <p:nvPr/>
        </p:nvGrpSpPr>
        <p:grpSpPr bwMode="auto">
          <a:xfrm>
            <a:off x="3348567" y="3732848"/>
            <a:ext cx="4978400" cy="1066799"/>
            <a:chOff x="1680" y="496"/>
            <a:chExt cx="2352" cy="672"/>
          </a:xfrm>
        </p:grpSpPr>
        <p:sp>
          <p:nvSpPr>
            <p:cNvPr id="17" name="Text Box 5"/>
            <p:cNvSpPr txBox="1">
              <a:spLocks noChangeArrowheads="1"/>
            </p:cNvSpPr>
            <p:nvPr/>
          </p:nvSpPr>
          <p:spPr bwMode="auto">
            <a:xfrm>
              <a:off x="2448" y="496"/>
              <a:ext cx="62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12.00 g</a:t>
              </a:r>
            </a:p>
          </p:txBody>
        </p:sp>
        <p:sp>
          <p:nvSpPr>
            <p:cNvPr id="18" name="Text Box 6"/>
            <p:cNvSpPr txBox="1">
              <a:spLocks noChangeArrowheads="1"/>
            </p:cNvSpPr>
            <p:nvPr/>
          </p:nvSpPr>
          <p:spPr bwMode="auto">
            <a:xfrm>
              <a:off x="1680" y="800"/>
              <a:ext cx="2099" cy="368"/>
            </a:xfrm>
            <a:prstGeom prst="rect">
              <a:avLst/>
            </a:prstGeom>
            <a:noFill/>
            <a:ln w="9525">
              <a:noFill/>
              <a:miter lim="800000"/>
              <a:headEnd/>
              <a:tailEnd/>
            </a:ln>
          </p:spPr>
          <p:txBody>
            <a:bodyPr wrap="none">
              <a:spAutoFit/>
            </a:bodyPr>
            <a:lstStyle/>
            <a:p>
              <a:r>
                <a:rPr lang="en-US" sz="3200" b="1" dirty="0" smtClean="0">
                  <a:solidFill>
                    <a:schemeClr val="accent3">
                      <a:lumMod val="40000"/>
                      <a:lumOff val="60000"/>
                    </a:schemeClr>
                  </a:solidFill>
                  <a:latin typeface="Arial Narrow" pitchFamily="34" charset="0"/>
                </a:rPr>
                <a:t>      6.022 </a:t>
              </a:r>
              <a:r>
                <a:rPr lang="en-US" sz="3200" b="1" dirty="0">
                  <a:solidFill>
                    <a:schemeClr val="accent3">
                      <a:lumMod val="40000"/>
                      <a:lumOff val="60000"/>
                    </a:schemeClr>
                  </a:solidFill>
                  <a:latin typeface="Arial Narrow" pitchFamily="34" charset="0"/>
                </a:rPr>
                <a:t>x 10</a:t>
              </a:r>
              <a:r>
                <a:rPr lang="en-US" sz="3200" b="1" baseline="30000" dirty="0">
                  <a:solidFill>
                    <a:schemeClr val="accent3">
                      <a:lumMod val="40000"/>
                      <a:lumOff val="60000"/>
                    </a:schemeClr>
                  </a:solidFill>
                  <a:latin typeface="Arial Narrow" pitchFamily="34" charset="0"/>
                </a:rPr>
                <a:t>23</a:t>
              </a:r>
              <a:r>
                <a:rPr lang="en-US" sz="3200" b="1" dirty="0">
                  <a:solidFill>
                    <a:schemeClr val="accent3">
                      <a:lumMod val="40000"/>
                      <a:lumOff val="60000"/>
                    </a:schemeClr>
                  </a:solidFill>
                  <a:latin typeface="Arial Narrow" pitchFamily="34" charset="0"/>
                </a:rPr>
                <a:t> </a:t>
              </a:r>
              <a:r>
                <a:rPr lang="en-US" sz="3200" b="1" dirty="0" smtClean="0">
                  <a:solidFill>
                    <a:schemeClr val="accent3">
                      <a:lumMod val="40000"/>
                      <a:lumOff val="60000"/>
                    </a:schemeClr>
                  </a:solidFill>
                  <a:latin typeface="Arial Narrow" pitchFamily="34" charset="0"/>
                </a:rPr>
                <a:t>  </a:t>
              </a:r>
              <a:r>
                <a:rPr lang="en-US" sz="3200" b="1" baseline="30000" dirty="0" err="1" smtClean="0">
                  <a:solidFill>
                    <a:schemeClr val="accent3">
                      <a:lumMod val="40000"/>
                      <a:lumOff val="60000"/>
                    </a:schemeClr>
                  </a:solidFill>
                  <a:latin typeface="Arial Narrow" pitchFamily="34" charset="0"/>
                </a:rPr>
                <a:t>12</a:t>
              </a:r>
              <a:r>
                <a:rPr lang="en-US" sz="3200" b="1" dirty="0" err="1" smtClean="0">
                  <a:solidFill>
                    <a:schemeClr val="accent3">
                      <a:lumMod val="40000"/>
                      <a:lumOff val="60000"/>
                    </a:schemeClr>
                  </a:solidFill>
                  <a:latin typeface="Arial Narrow" pitchFamily="34" charset="0"/>
                </a:rPr>
                <a:t>C</a:t>
              </a:r>
              <a:r>
                <a:rPr lang="en-US" sz="3200" b="1" dirty="0" smtClean="0">
                  <a:solidFill>
                    <a:schemeClr val="accent3">
                      <a:lumMod val="40000"/>
                      <a:lumOff val="60000"/>
                    </a:schemeClr>
                  </a:solidFill>
                  <a:latin typeface="Arial Narrow" pitchFamily="34" charset="0"/>
                </a:rPr>
                <a:t> </a:t>
              </a:r>
              <a:r>
                <a:rPr lang="en-US" sz="3200" b="1" dirty="0">
                  <a:solidFill>
                    <a:schemeClr val="accent3">
                      <a:lumMod val="40000"/>
                      <a:lumOff val="60000"/>
                    </a:schemeClr>
                  </a:solidFill>
                  <a:latin typeface="Arial Narrow" pitchFamily="34" charset="0"/>
                </a:rPr>
                <a:t>atoms</a:t>
              </a:r>
            </a:p>
          </p:txBody>
        </p:sp>
        <p:sp>
          <p:nvSpPr>
            <p:cNvPr id="19" name="Line 9"/>
            <p:cNvSpPr>
              <a:spLocks noChangeShapeType="1"/>
            </p:cNvSpPr>
            <p:nvPr/>
          </p:nvSpPr>
          <p:spPr bwMode="auto">
            <a:xfrm>
              <a:off x="1728" y="816"/>
              <a:ext cx="2304"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grpSp>
        <p:nvGrpSpPr>
          <p:cNvPr id="20" name="Group 16"/>
          <p:cNvGrpSpPr>
            <a:grpSpLocks/>
          </p:cNvGrpSpPr>
          <p:nvPr/>
        </p:nvGrpSpPr>
        <p:grpSpPr bwMode="auto">
          <a:xfrm>
            <a:off x="8468783" y="3734436"/>
            <a:ext cx="3418416" cy="1065213"/>
            <a:chOff x="4049" y="497"/>
            <a:chExt cx="1615" cy="671"/>
          </a:xfrm>
        </p:grpSpPr>
        <p:sp>
          <p:nvSpPr>
            <p:cNvPr id="21" name="Text Box 12"/>
            <p:cNvSpPr txBox="1">
              <a:spLocks noChangeArrowheads="1"/>
            </p:cNvSpPr>
            <p:nvPr/>
          </p:nvSpPr>
          <p:spPr bwMode="auto">
            <a:xfrm>
              <a:off x="4049" y="640"/>
              <a:ext cx="180"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a:t>
              </a:r>
            </a:p>
          </p:txBody>
        </p:sp>
        <p:sp>
          <p:nvSpPr>
            <p:cNvPr id="22" name="Text Box 13"/>
            <p:cNvSpPr txBox="1">
              <a:spLocks noChangeArrowheads="1"/>
            </p:cNvSpPr>
            <p:nvPr/>
          </p:nvSpPr>
          <p:spPr bwMode="auto">
            <a:xfrm>
              <a:off x="4245" y="497"/>
              <a:ext cx="1045"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1.66 x 10</a:t>
              </a:r>
              <a:r>
                <a:rPr lang="en-US" sz="3200" b="1" baseline="30000">
                  <a:solidFill>
                    <a:schemeClr val="accent3">
                      <a:lumMod val="40000"/>
                      <a:lumOff val="60000"/>
                    </a:schemeClr>
                  </a:solidFill>
                  <a:latin typeface="Arial Narrow" pitchFamily="34" charset="0"/>
                </a:rPr>
                <a:t>-24</a:t>
              </a:r>
              <a:r>
                <a:rPr lang="en-US" sz="3200" b="1">
                  <a:solidFill>
                    <a:schemeClr val="accent3">
                      <a:lumMod val="40000"/>
                      <a:lumOff val="60000"/>
                    </a:schemeClr>
                  </a:solidFill>
                  <a:latin typeface="Arial Narrow" pitchFamily="34" charset="0"/>
                </a:rPr>
                <a:t> g</a:t>
              </a:r>
            </a:p>
          </p:txBody>
        </p:sp>
        <p:sp>
          <p:nvSpPr>
            <p:cNvPr id="23" name="Text Box 14"/>
            <p:cNvSpPr txBox="1">
              <a:spLocks noChangeArrowheads="1"/>
            </p:cNvSpPr>
            <p:nvPr/>
          </p:nvSpPr>
          <p:spPr bwMode="auto">
            <a:xfrm>
              <a:off x="4598" y="800"/>
              <a:ext cx="547"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1 amu</a:t>
              </a:r>
            </a:p>
          </p:txBody>
        </p:sp>
        <p:sp>
          <p:nvSpPr>
            <p:cNvPr id="24" name="Line 15"/>
            <p:cNvSpPr>
              <a:spLocks noChangeShapeType="1"/>
            </p:cNvSpPr>
            <p:nvPr/>
          </p:nvSpPr>
          <p:spPr bwMode="auto">
            <a:xfrm>
              <a:off x="4272" y="816"/>
              <a:ext cx="1392"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25" name="Rectangle 2"/>
          <p:cNvSpPr>
            <a:spLocks noChangeArrowheads="1"/>
          </p:cNvSpPr>
          <p:nvPr/>
        </p:nvSpPr>
        <p:spPr bwMode="auto">
          <a:xfrm>
            <a:off x="3344334" y="4986338"/>
            <a:ext cx="4668266" cy="1323439"/>
          </a:xfrm>
          <a:prstGeom prst="rect">
            <a:avLst/>
          </a:prstGeom>
          <a:noFill/>
          <a:ln w="9525">
            <a:noFill/>
            <a:miter lim="800000"/>
            <a:headEnd/>
            <a:tailEnd/>
          </a:ln>
        </p:spPr>
        <p:txBody>
          <a:bodyPr wrap="none">
            <a:spAutoFit/>
          </a:bodyPr>
          <a:lstStyle/>
          <a:p>
            <a:pPr>
              <a:spcBef>
                <a:spcPct val="50000"/>
              </a:spcBef>
            </a:pPr>
            <a:r>
              <a:rPr lang="en-US" sz="3200" b="1" dirty="0" smtClean="0">
                <a:solidFill>
                  <a:srgbClr val="FFC000"/>
                </a:solidFill>
                <a:latin typeface="Arial Narrow" pitchFamily="34" charset="0"/>
              </a:rPr>
              <a:t>     1 </a:t>
            </a:r>
            <a:r>
              <a:rPr lang="en-US" sz="3200" b="1" dirty="0">
                <a:solidFill>
                  <a:srgbClr val="FFC000"/>
                </a:solidFill>
                <a:latin typeface="Arial Narrow" pitchFamily="34" charset="0"/>
              </a:rPr>
              <a:t>amu = 1.66 x 10</a:t>
            </a:r>
            <a:r>
              <a:rPr lang="en-US" sz="3200" b="1" baseline="30000" dirty="0">
                <a:solidFill>
                  <a:srgbClr val="FFC000"/>
                </a:solidFill>
                <a:latin typeface="Arial Narrow" pitchFamily="34" charset="0"/>
              </a:rPr>
              <a:t>-24 </a:t>
            </a:r>
            <a:r>
              <a:rPr lang="en-US" sz="3200" b="1" dirty="0">
                <a:solidFill>
                  <a:srgbClr val="FFC000"/>
                </a:solidFill>
                <a:latin typeface="Arial Narrow" pitchFamily="34" charset="0"/>
              </a:rPr>
              <a:t>g  </a:t>
            </a:r>
            <a:endParaRPr lang="en-US" sz="3200" b="1" dirty="0" smtClean="0">
              <a:solidFill>
                <a:srgbClr val="FFC000"/>
              </a:solidFill>
              <a:latin typeface="Arial Narrow" pitchFamily="34" charset="0"/>
            </a:endParaRPr>
          </a:p>
          <a:p>
            <a:pPr>
              <a:spcBef>
                <a:spcPct val="50000"/>
              </a:spcBef>
            </a:pPr>
            <a:r>
              <a:rPr lang="en-US" sz="3200" b="1" dirty="0" smtClean="0">
                <a:solidFill>
                  <a:schemeClr val="accent3">
                    <a:lumMod val="40000"/>
                    <a:lumOff val="60000"/>
                  </a:schemeClr>
                </a:solidFill>
                <a:latin typeface="Arial Narrow" pitchFamily="34" charset="0"/>
              </a:rPr>
              <a:t>or</a:t>
            </a:r>
            <a:r>
              <a:rPr lang="en-US" sz="3200" b="1" dirty="0" smtClean="0">
                <a:solidFill>
                  <a:srgbClr val="FFC000"/>
                </a:solidFill>
                <a:latin typeface="Arial Narrow" pitchFamily="34" charset="0"/>
              </a:rPr>
              <a:t>  1 </a:t>
            </a:r>
            <a:r>
              <a:rPr lang="en-US" sz="3200" b="1" dirty="0">
                <a:solidFill>
                  <a:srgbClr val="FFC000"/>
                </a:solidFill>
                <a:latin typeface="Arial Narrow" pitchFamily="34" charset="0"/>
              </a:rPr>
              <a:t>g </a:t>
            </a:r>
            <a:r>
              <a:rPr lang="en-US" sz="3200" b="1" dirty="0" smtClean="0">
                <a:solidFill>
                  <a:srgbClr val="FFC000"/>
                </a:solidFill>
                <a:latin typeface="Arial Narrow" pitchFamily="34" charset="0"/>
              </a:rPr>
              <a:t>     = </a:t>
            </a:r>
            <a:r>
              <a:rPr lang="en-US" sz="3200" b="1" dirty="0">
                <a:solidFill>
                  <a:srgbClr val="FFC000"/>
                </a:solidFill>
                <a:latin typeface="Arial Narrow" pitchFamily="34" charset="0"/>
              </a:rPr>
              <a:t>6.022 x 10</a:t>
            </a:r>
            <a:r>
              <a:rPr lang="en-US" sz="3200" b="1" baseline="30000" dirty="0">
                <a:solidFill>
                  <a:srgbClr val="FFC000"/>
                </a:solidFill>
                <a:latin typeface="Arial Narrow" pitchFamily="34" charset="0"/>
              </a:rPr>
              <a:t>23</a:t>
            </a:r>
            <a:r>
              <a:rPr lang="en-US" sz="3200" b="1" dirty="0">
                <a:solidFill>
                  <a:srgbClr val="FFC000"/>
                </a:solidFill>
                <a:latin typeface="Arial Narrow" pitchFamily="34" charset="0"/>
              </a:rPr>
              <a:t> amu</a:t>
            </a:r>
          </a:p>
        </p:txBody>
      </p:sp>
      <p:sp>
        <p:nvSpPr>
          <p:cNvPr id="26" name="TextBox 25"/>
          <p:cNvSpPr txBox="1"/>
          <p:nvPr/>
        </p:nvSpPr>
        <p:spPr>
          <a:xfrm>
            <a:off x="1371600" y="1493520"/>
            <a:ext cx="1722120" cy="830997"/>
          </a:xfrm>
          <a:prstGeom prst="rect">
            <a:avLst/>
          </a:prstGeom>
          <a:noFill/>
          <a:ln w="28575" cmpd="thinThick">
            <a:solidFill>
              <a:srgbClr val="FFC000"/>
            </a:solidFill>
          </a:ln>
        </p:spPr>
        <p:txBody>
          <a:bodyPr wrap="square" rtlCol="0">
            <a:spAutoFit/>
          </a:bodyPr>
          <a:lstStyle/>
          <a:p>
            <a:pPr algn="ctr"/>
            <a:r>
              <a:rPr lang="en-US" sz="2400" b="1" dirty="0" smtClean="0">
                <a:solidFill>
                  <a:schemeClr val="accent3">
                    <a:lumMod val="40000"/>
                    <a:lumOff val="60000"/>
                  </a:schemeClr>
                </a:solidFill>
                <a:latin typeface="Arial Narrow" pitchFamily="34" charset="0"/>
              </a:rPr>
              <a:t>Mass of element </a:t>
            </a:r>
            <a:r>
              <a:rPr lang="en-US" sz="2400" b="1" dirty="0" smtClean="0">
                <a:solidFill>
                  <a:srgbClr val="C00000"/>
                </a:solidFill>
                <a:latin typeface="Arial Narrow" pitchFamily="34" charset="0"/>
              </a:rPr>
              <a:t>(m</a:t>
            </a:r>
            <a:r>
              <a:rPr lang="en-US" b="1" dirty="0" smtClean="0">
                <a:solidFill>
                  <a:srgbClr val="C00000"/>
                </a:solidFill>
              </a:rPr>
              <a:t>)</a:t>
            </a:r>
            <a:endParaRPr lang="en-US" b="1" dirty="0">
              <a:solidFill>
                <a:srgbClr val="C00000"/>
              </a:solidFill>
            </a:endParaRPr>
          </a:p>
        </p:txBody>
      </p:sp>
      <p:sp>
        <p:nvSpPr>
          <p:cNvPr id="27" name="TextBox 26"/>
          <p:cNvSpPr txBox="1"/>
          <p:nvPr/>
        </p:nvSpPr>
        <p:spPr>
          <a:xfrm>
            <a:off x="4246103" y="1515294"/>
            <a:ext cx="2474737" cy="830997"/>
          </a:xfrm>
          <a:prstGeom prst="rect">
            <a:avLst/>
          </a:prstGeom>
          <a:noFill/>
          <a:ln w="28575" cmpd="thinThick">
            <a:solidFill>
              <a:srgbClr val="FFC000"/>
            </a:solidFill>
          </a:ln>
        </p:spPr>
        <p:txBody>
          <a:bodyPr wrap="square" rtlCol="0">
            <a:spAutoFit/>
          </a:bodyPr>
          <a:lstStyle/>
          <a:p>
            <a:pPr algn="ctr"/>
            <a:r>
              <a:rPr lang="en-US" sz="2400" b="1" dirty="0" smtClean="0">
                <a:solidFill>
                  <a:schemeClr val="accent3">
                    <a:lumMod val="40000"/>
                    <a:lumOff val="60000"/>
                  </a:schemeClr>
                </a:solidFill>
                <a:latin typeface="Arial Narrow" pitchFamily="34" charset="0"/>
              </a:rPr>
              <a:t>Number of moles of element </a:t>
            </a:r>
            <a:r>
              <a:rPr lang="en-US" sz="2400" b="1" dirty="0" smtClean="0">
                <a:solidFill>
                  <a:srgbClr val="C00000"/>
                </a:solidFill>
                <a:latin typeface="Arial Narrow" pitchFamily="34" charset="0"/>
              </a:rPr>
              <a:t>(n)</a:t>
            </a:r>
          </a:p>
        </p:txBody>
      </p:sp>
      <p:sp>
        <p:nvSpPr>
          <p:cNvPr id="28" name="TextBox 27"/>
          <p:cNvSpPr txBox="1"/>
          <p:nvPr/>
        </p:nvSpPr>
        <p:spPr>
          <a:xfrm>
            <a:off x="7843409" y="1508040"/>
            <a:ext cx="2291191" cy="830997"/>
          </a:xfrm>
          <a:prstGeom prst="rect">
            <a:avLst/>
          </a:prstGeom>
          <a:noFill/>
          <a:ln w="28575" cmpd="thinThick">
            <a:solidFill>
              <a:srgbClr val="FFC000"/>
            </a:solidFill>
          </a:ln>
        </p:spPr>
        <p:txBody>
          <a:bodyPr wrap="square" rtlCol="0">
            <a:spAutoFit/>
          </a:bodyPr>
          <a:lstStyle/>
          <a:p>
            <a:pPr algn="ctr"/>
            <a:r>
              <a:rPr lang="en-US" sz="2400" b="1" dirty="0" smtClean="0">
                <a:solidFill>
                  <a:schemeClr val="accent3">
                    <a:lumMod val="40000"/>
                    <a:lumOff val="60000"/>
                  </a:schemeClr>
                </a:solidFill>
                <a:latin typeface="Arial Narrow" pitchFamily="34" charset="0"/>
              </a:rPr>
              <a:t>Number of atoms of element </a:t>
            </a:r>
            <a:r>
              <a:rPr lang="en-US" sz="2400" b="1" dirty="0" smtClean="0">
                <a:solidFill>
                  <a:srgbClr val="C00000"/>
                </a:solidFill>
                <a:latin typeface="Arial Narrow" pitchFamily="34" charset="0"/>
              </a:rPr>
              <a:t>(N)</a:t>
            </a:r>
          </a:p>
        </p:txBody>
      </p:sp>
      <p:grpSp>
        <p:nvGrpSpPr>
          <p:cNvPr id="34" name="Group 33"/>
          <p:cNvGrpSpPr/>
          <p:nvPr/>
        </p:nvGrpSpPr>
        <p:grpSpPr>
          <a:xfrm>
            <a:off x="3124199" y="1738086"/>
            <a:ext cx="1113971" cy="258354"/>
            <a:chOff x="9405257" y="5471886"/>
            <a:chExt cx="1538514" cy="176122"/>
          </a:xfrm>
        </p:grpSpPr>
        <p:cxnSp>
          <p:nvCxnSpPr>
            <p:cNvPr id="31" name="Straight Arrow Connector 30"/>
            <p:cNvCxnSpPr/>
            <p:nvPr/>
          </p:nvCxnSpPr>
          <p:spPr>
            <a:xfrm>
              <a:off x="9405257" y="5471886"/>
              <a:ext cx="1538514" cy="1588"/>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10800000">
              <a:off x="9410700" y="5646420"/>
              <a:ext cx="1524000" cy="1588"/>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720839" y="1738086"/>
            <a:ext cx="1113971" cy="258354"/>
            <a:chOff x="9405257" y="5471886"/>
            <a:chExt cx="1538514" cy="176122"/>
          </a:xfrm>
        </p:grpSpPr>
        <p:cxnSp>
          <p:nvCxnSpPr>
            <p:cNvPr id="36" name="Straight Arrow Connector 35"/>
            <p:cNvCxnSpPr/>
            <p:nvPr/>
          </p:nvCxnSpPr>
          <p:spPr>
            <a:xfrm>
              <a:off x="9405257" y="5471886"/>
              <a:ext cx="1538514" cy="1588"/>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0800000">
              <a:off x="9410700" y="5646420"/>
              <a:ext cx="1524000" cy="1588"/>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3261359" y="1371600"/>
            <a:ext cx="947783" cy="369332"/>
          </a:xfrm>
          <a:prstGeom prst="rect">
            <a:avLst/>
          </a:prstGeom>
          <a:noFill/>
        </p:spPr>
        <p:txBody>
          <a:bodyPr wrap="square" rtlCol="0">
            <a:spAutoFit/>
          </a:bodyPr>
          <a:lstStyle/>
          <a:p>
            <a:r>
              <a:rPr lang="en-US" b="1" dirty="0" smtClean="0">
                <a:solidFill>
                  <a:srgbClr val="C00000"/>
                </a:solidFill>
                <a:latin typeface="Lucida Calligraphy" pitchFamily="66" charset="0"/>
              </a:rPr>
              <a:t>m/M</a:t>
            </a:r>
            <a:endParaRPr lang="en-US" b="1" dirty="0">
              <a:solidFill>
                <a:srgbClr val="C00000"/>
              </a:solidFill>
              <a:latin typeface="Lucida Calligraphy" pitchFamily="66" charset="0"/>
            </a:endParaRPr>
          </a:p>
        </p:txBody>
      </p:sp>
      <p:sp>
        <p:nvSpPr>
          <p:cNvPr id="39" name="TextBox 38"/>
          <p:cNvSpPr txBox="1"/>
          <p:nvPr/>
        </p:nvSpPr>
        <p:spPr>
          <a:xfrm>
            <a:off x="3322320" y="2007324"/>
            <a:ext cx="716280" cy="369332"/>
          </a:xfrm>
          <a:prstGeom prst="rect">
            <a:avLst/>
          </a:prstGeom>
          <a:noFill/>
        </p:spPr>
        <p:txBody>
          <a:bodyPr wrap="square" rtlCol="0">
            <a:spAutoFit/>
          </a:bodyPr>
          <a:lstStyle/>
          <a:p>
            <a:r>
              <a:rPr lang="en-US" b="1" dirty="0" smtClean="0">
                <a:solidFill>
                  <a:srgbClr val="C00000"/>
                </a:solidFill>
                <a:latin typeface="Lucida Calligraphy" pitchFamily="66" charset="0"/>
              </a:rPr>
              <a:t>n M</a:t>
            </a:r>
            <a:endParaRPr lang="en-US" b="1" dirty="0">
              <a:solidFill>
                <a:srgbClr val="C00000"/>
              </a:solidFill>
              <a:latin typeface="Lucida Calligraphy" pitchFamily="66" charset="0"/>
            </a:endParaRPr>
          </a:p>
        </p:txBody>
      </p:sp>
      <p:sp>
        <p:nvSpPr>
          <p:cNvPr id="41" name="TextBox 40"/>
          <p:cNvSpPr txBox="1"/>
          <p:nvPr/>
        </p:nvSpPr>
        <p:spPr>
          <a:xfrm>
            <a:off x="6949440" y="1295400"/>
            <a:ext cx="716280" cy="461665"/>
          </a:xfrm>
          <a:prstGeom prst="rect">
            <a:avLst/>
          </a:prstGeom>
          <a:noFill/>
        </p:spPr>
        <p:txBody>
          <a:bodyPr wrap="square" rtlCol="0">
            <a:spAutoFit/>
          </a:bodyPr>
          <a:lstStyle/>
          <a:p>
            <a:r>
              <a:rPr lang="en-US" sz="2400" b="1" i="1" dirty="0" err="1" smtClean="0">
                <a:solidFill>
                  <a:srgbClr val="C00000"/>
                </a:solidFill>
                <a:latin typeface="Arial Narrow" pitchFamily="34" charset="0"/>
              </a:rPr>
              <a:t>nN</a:t>
            </a:r>
            <a:r>
              <a:rPr lang="en-US" sz="2400" b="1" i="1" baseline="-25000" dirty="0" err="1" smtClean="0">
                <a:solidFill>
                  <a:srgbClr val="C00000"/>
                </a:solidFill>
                <a:latin typeface="Arial Narrow" pitchFamily="34" charset="0"/>
              </a:rPr>
              <a:t>A</a:t>
            </a:r>
            <a:endParaRPr lang="en-US" sz="2400" i="1" baseline="-25000" dirty="0">
              <a:solidFill>
                <a:srgbClr val="C00000"/>
              </a:solidFill>
              <a:latin typeface="FlashDLig" pitchFamily="34" charset="0"/>
            </a:endParaRPr>
          </a:p>
        </p:txBody>
      </p:sp>
      <p:sp>
        <p:nvSpPr>
          <p:cNvPr id="42" name="TextBox 41"/>
          <p:cNvSpPr txBox="1"/>
          <p:nvPr/>
        </p:nvSpPr>
        <p:spPr>
          <a:xfrm>
            <a:off x="6888480" y="1920240"/>
            <a:ext cx="883920" cy="461665"/>
          </a:xfrm>
          <a:prstGeom prst="rect">
            <a:avLst/>
          </a:prstGeom>
          <a:noFill/>
        </p:spPr>
        <p:txBody>
          <a:bodyPr wrap="square" rtlCol="0">
            <a:spAutoFit/>
          </a:bodyPr>
          <a:lstStyle/>
          <a:p>
            <a:r>
              <a:rPr lang="en-US" sz="2400" b="1" i="1" dirty="0" smtClean="0">
                <a:solidFill>
                  <a:srgbClr val="C00000"/>
                </a:solidFill>
                <a:latin typeface="Arial Narrow" pitchFamily="34" charset="0"/>
              </a:rPr>
              <a:t>N/N</a:t>
            </a:r>
            <a:r>
              <a:rPr lang="en-US" sz="2400" b="1" i="1" baseline="-25000" dirty="0" smtClean="0">
                <a:solidFill>
                  <a:srgbClr val="C00000"/>
                </a:solidFill>
                <a:latin typeface="Arial Narrow" pitchFamily="34" charset="0"/>
              </a:rPr>
              <a:t>A</a:t>
            </a:r>
            <a:endParaRPr lang="en-US" sz="2400" i="1" baseline="-25000" dirty="0">
              <a:solidFill>
                <a:srgbClr val="C00000"/>
              </a:solidFill>
              <a:latin typeface="FlashDLig"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3"/>
          <p:cNvSpPr>
            <a:spLocks noGrp="1"/>
          </p:cNvSpPr>
          <p:nvPr>
            <p:ph type="sldNum" sz="quarter" idx="12"/>
          </p:nvPr>
        </p:nvSpPr>
        <p:spPr>
          <a:noFill/>
        </p:spPr>
        <p:txBody>
          <a:bodyPr/>
          <a:lstStyle/>
          <a:p>
            <a:fld id="{32A4B054-F42D-4A19-8619-63FFB306BABC}" type="slidenum">
              <a:rPr lang="en-US">
                <a:solidFill>
                  <a:schemeClr val="accent3">
                    <a:lumMod val="40000"/>
                    <a:lumOff val="60000"/>
                  </a:schemeClr>
                </a:solidFill>
                <a:latin typeface="+mj-lt"/>
              </a:rPr>
              <a:pPr/>
              <a:t>9</a:t>
            </a:fld>
            <a:endParaRPr lang="en-US" dirty="0">
              <a:solidFill>
                <a:schemeClr val="accent3">
                  <a:lumMod val="40000"/>
                  <a:lumOff val="60000"/>
                </a:schemeClr>
              </a:solidFill>
              <a:latin typeface="+mj-lt"/>
            </a:endParaRPr>
          </a:p>
        </p:txBody>
      </p:sp>
      <p:grpSp>
        <p:nvGrpSpPr>
          <p:cNvPr id="3" name="Group 1046"/>
          <p:cNvGrpSpPr>
            <a:grpSpLocks/>
          </p:cNvGrpSpPr>
          <p:nvPr/>
        </p:nvGrpSpPr>
        <p:grpSpPr bwMode="auto">
          <a:xfrm>
            <a:off x="6505787" y="3097846"/>
            <a:ext cx="5090583" cy="1066799"/>
            <a:chOff x="2620" y="2393"/>
            <a:chExt cx="2405" cy="672"/>
          </a:xfrm>
        </p:grpSpPr>
        <p:sp>
          <p:nvSpPr>
            <p:cNvPr id="2069" name="Text Box 1037"/>
            <p:cNvSpPr txBox="1">
              <a:spLocks noChangeArrowheads="1"/>
            </p:cNvSpPr>
            <p:nvPr/>
          </p:nvSpPr>
          <p:spPr bwMode="auto">
            <a:xfrm>
              <a:off x="2620" y="2513"/>
              <a:ext cx="17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a:t>
              </a:r>
            </a:p>
          </p:txBody>
        </p:sp>
        <p:sp>
          <p:nvSpPr>
            <p:cNvPr id="2070" name="Text Box 1038"/>
            <p:cNvSpPr txBox="1">
              <a:spLocks noChangeArrowheads="1"/>
            </p:cNvSpPr>
            <p:nvPr/>
          </p:nvSpPr>
          <p:spPr bwMode="auto">
            <a:xfrm>
              <a:off x="2860" y="2393"/>
              <a:ext cx="1629" cy="368"/>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6.022 x 10</a:t>
              </a:r>
              <a:r>
                <a:rPr lang="en-US" sz="3200" b="1" baseline="30000" dirty="0">
                  <a:solidFill>
                    <a:schemeClr val="accent3">
                      <a:lumMod val="40000"/>
                      <a:lumOff val="60000"/>
                    </a:schemeClr>
                  </a:solidFill>
                  <a:latin typeface="Arial Narrow" pitchFamily="34" charset="0"/>
                </a:rPr>
                <a:t>23</a:t>
              </a:r>
              <a:r>
                <a:rPr lang="en-US" sz="3200" b="1" dirty="0">
                  <a:solidFill>
                    <a:schemeClr val="accent3">
                      <a:lumMod val="40000"/>
                      <a:lumOff val="60000"/>
                    </a:schemeClr>
                  </a:solidFill>
                  <a:latin typeface="Arial Narrow" pitchFamily="34" charset="0"/>
                </a:rPr>
                <a:t> atoms K</a:t>
              </a:r>
            </a:p>
          </p:txBody>
        </p:sp>
        <p:sp>
          <p:nvSpPr>
            <p:cNvPr id="2071" name="Line 1039"/>
            <p:cNvSpPr>
              <a:spLocks noChangeShapeType="1"/>
            </p:cNvSpPr>
            <p:nvPr/>
          </p:nvSpPr>
          <p:spPr bwMode="auto">
            <a:xfrm>
              <a:off x="2913" y="2712"/>
              <a:ext cx="2112"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072" name="Text Box 1040"/>
            <p:cNvSpPr txBox="1">
              <a:spLocks noChangeArrowheads="1"/>
            </p:cNvSpPr>
            <p:nvPr/>
          </p:nvSpPr>
          <p:spPr bwMode="auto">
            <a:xfrm>
              <a:off x="3531" y="2697"/>
              <a:ext cx="66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 mol K</a:t>
              </a:r>
            </a:p>
          </p:txBody>
        </p:sp>
      </p:grpSp>
      <p:sp>
        <p:nvSpPr>
          <p:cNvPr id="2053" name="Text Box 1029"/>
          <p:cNvSpPr txBox="1">
            <a:spLocks noChangeArrowheads="1"/>
          </p:cNvSpPr>
          <p:nvPr/>
        </p:nvSpPr>
        <p:spPr bwMode="auto">
          <a:xfrm>
            <a:off x="1155701" y="533401"/>
            <a:ext cx="9228808" cy="646331"/>
          </a:xfrm>
          <a:prstGeom prst="rect">
            <a:avLst/>
          </a:prstGeom>
          <a:noFill/>
          <a:ln w="9525">
            <a:noFill/>
            <a:miter lim="800000"/>
            <a:headEnd/>
            <a:tailEnd/>
          </a:ln>
        </p:spPr>
        <p:txBody>
          <a:bodyPr wrap="none">
            <a:spAutoFit/>
          </a:bodyPr>
          <a:lstStyle/>
          <a:p>
            <a:r>
              <a:rPr lang="en-US" sz="3600" b="1" dirty="0">
                <a:solidFill>
                  <a:srgbClr val="FFC000"/>
                </a:solidFill>
                <a:latin typeface="Arial Narrow" pitchFamily="34" charset="0"/>
              </a:rPr>
              <a:t>How many atoms are in 0.551 g of potassium (K) ?</a:t>
            </a:r>
          </a:p>
        </p:txBody>
      </p:sp>
      <p:sp>
        <p:nvSpPr>
          <p:cNvPr id="27654" name="Text Box 1030"/>
          <p:cNvSpPr txBox="1">
            <a:spLocks noChangeArrowheads="1"/>
          </p:cNvSpPr>
          <p:nvPr/>
        </p:nvSpPr>
        <p:spPr bwMode="auto">
          <a:xfrm>
            <a:off x="1057911" y="1599248"/>
            <a:ext cx="3727302" cy="584775"/>
          </a:xfrm>
          <a:prstGeom prst="rect">
            <a:avLst/>
          </a:prstGeom>
          <a:noFill/>
          <a:ln w="9525">
            <a:noFill/>
            <a:miter lim="800000"/>
            <a:headEnd/>
            <a:tailEnd/>
          </a:ln>
        </p:spPr>
        <p:txBody>
          <a:bodyPr wrap="none">
            <a:spAutoFit/>
          </a:bodyPr>
          <a:lstStyle/>
          <a:p>
            <a:pPr>
              <a:buClr>
                <a:srgbClr val="C00000"/>
              </a:buClr>
              <a:buFont typeface="Wingdings" pitchFamily="2" charset="2"/>
              <a:buChar char="§"/>
            </a:pPr>
            <a:r>
              <a:rPr lang="en-US" sz="3200" b="1" dirty="0" smtClean="0">
                <a:solidFill>
                  <a:schemeClr val="accent3">
                    <a:lumMod val="40000"/>
                    <a:lumOff val="60000"/>
                  </a:schemeClr>
                </a:solidFill>
                <a:latin typeface="Arial Narrow" pitchFamily="34" charset="0"/>
              </a:rPr>
              <a:t>  1 </a:t>
            </a:r>
            <a:r>
              <a:rPr lang="en-US" sz="3200" b="1" dirty="0">
                <a:solidFill>
                  <a:schemeClr val="accent3">
                    <a:lumMod val="40000"/>
                    <a:lumOff val="60000"/>
                  </a:schemeClr>
                </a:solidFill>
                <a:latin typeface="Arial Narrow" pitchFamily="34" charset="0"/>
              </a:rPr>
              <a:t>mol K = 39.10 g K </a:t>
            </a:r>
          </a:p>
        </p:txBody>
      </p:sp>
      <p:sp>
        <p:nvSpPr>
          <p:cNvPr id="27655" name="Text Box 1031"/>
          <p:cNvSpPr txBox="1">
            <a:spLocks noChangeArrowheads="1"/>
          </p:cNvSpPr>
          <p:nvPr/>
        </p:nvSpPr>
        <p:spPr bwMode="auto">
          <a:xfrm>
            <a:off x="1029547" y="2255521"/>
            <a:ext cx="5565947" cy="584775"/>
          </a:xfrm>
          <a:prstGeom prst="rect">
            <a:avLst/>
          </a:prstGeom>
          <a:noFill/>
          <a:ln w="9525">
            <a:noFill/>
            <a:miter lim="800000"/>
            <a:headEnd/>
            <a:tailEnd/>
          </a:ln>
        </p:spPr>
        <p:txBody>
          <a:bodyPr wrap="none">
            <a:spAutoFit/>
          </a:bodyPr>
          <a:lstStyle/>
          <a:p>
            <a:pPr marL="365125" indent="-365125">
              <a:buClr>
                <a:srgbClr val="C00000"/>
              </a:buClr>
              <a:buFont typeface="Wingdings" pitchFamily="2" charset="2"/>
              <a:buChar char="§"/>
            </a:pPr>
            <a:r>
              <a:rPr lang="en-US" sz="3200" b="1" dirty="0">
                <a:solidFill>
                  <a:schemeClr val="accent3">
                    <a:lumMod val="40000"/>
                    <a:lumOff val="60000"/>
                  </a:schemeClr>
                </a:solidFill>
                <a:latin typeface="Arial Narrow" pitchFamily="34" charset="0"/>
              </a:rPr>
              <a:t>1 mol K = 6.022 x 10</a:t>
            </a:r>
            <a:r>
              <a:rPr lang="en-US" sz="3200" b="1" baseline="30000" dirty="0">
                <a:solidFill>
                  <a:schemeClr val="accent3">
                    <a:lumMod val="40000"/>
                    <a:lumOff val="60000"/>
                  </a:schemeClr>
                </a:solidFill>
                <a:latin typeface="Arial Narrow" pitchFamily="34" charset="0"/>
              </a:rPr>
              <a:t>23</a:t>
            </a:r>
            <a:r>
              <a:rPr lang="en-US" sz="3200" b="1" dirty="0">
                <a:solidFill>
                  <a:schemeClr val="accent3">
                    <a:lumMod val="40000"/>
                    <a:lumOff val="60000"/>
                  </a:schemeClr>
                </a:solidFill>
                <a:latin typeface="Arial Narrow" pitchFamily="34" charset="0"/>
              </a:rPr>
              <a:t> atoms K</a:t>
            </a:r>
          </a:p>
        </p:txBody>
      </p:sp>
      <p:sp>
        <p:nvSpPr>
          <p:cNvPr id="27656" name="Text Box 1032"/>
          <p:cNvSpPr txBox="1">
            <a:spLocks noChangeArrowheads="1"/>
          </p:cNvSpPr>
          <p:nvPr/>
        </p:nvSpPr>
        <p:spPr bwMode="auto">
          <a:xfrm>
            <a:off x="1468120" y="3288348"/>
            <a:ext cx="1662635" cy="584775"/>
          </a:xfrm>
          <a:prstGeom prst="rect">
            <a:avLst/>
          </a:prstGeom>
          <a:noFill/>
          <a:ln w="9525">
            <a:noFill/>
            <a:miter lim="800000"/>
            <a:headEnd/>
            <a:tailEnd/>
          </a:ln>
        </p:spPr>
        <p:txBody>
          <a:bodyPr wrap="none">
            <a:spAutoFit/>
          </a:bodyPr>
          <a:lstStyle/>
          <a:p>
            <a:r>
              <a:rPr lang="en-US" sz="3200" b="1" dirty="0">
                <a:solidFill>
                  <a:schemeClr val="accent3">
                    <a:lumMod val="40000"/>
                    <a:lumOff val="60000"/>
                  </a:schemeClr>
                </a:solidFill>
                <a:latin typeface="Arial Narrow" pitchFamily="34" charset="0"/>
              </a:rPr>
              <a:t>0.551 g K</a:t>
            </a:r>
          </a:p>
        </p:txBody>
      </p:sp>
      <p:grpSp>
        <p:nvGrpSpPr>
          <p:cNvPr id="4" name="Group 1045"/>
          <p:cNvGrpSpPr>
            <a:grpSpLocks/>
          </p:cNvGrpSpPr>
          <p:nvPr/>
        </p:nvGrpSpPr>
        <p:grpSpPr bwMode="auto">
          <a:xfrm>
            <a:off x="3762587" y="3096263"/>
            <a:ext cx="2561166" cy="1079501"/>
            <a:chOff x="1324" y="2392"/>
            <a:chExt cx="1210" cy="680"/>
          </a:xfrm>
        </p:grpSpPr>
        <p:sp>
          <p:nvSpPr>
            <p:cNvPr id="2063" name="Text Box 1033"/>
            <p:cNvSpPr txBox="1">
              <a:spLocks noChangeArrowheads="1"/>
            </p:cNvSpPr>
            <p:nvPr/>
          </p:nvSpPr>
          <p:spPr bwMode="auto">
            <a:xfrm>
              <a:off x="1616" y="2392"/>
              <a:ext cx="661"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1 mol K</a:t>
              </a:r>
            </a:p>
          </p:txBody>
        </p:sp>
        <p:sp>
          <p:nvSpPr>
            <p:cNvPr id="2064" name="Text Box 1034"/>
            <p:cNvSpPr txBox="1">
              <a:spLocks noChangeArrowheads="1"/>
            </p:cNvSpPr>
            <p:nvPr/>
          </p:nvSpPr>
          <p:spPr bwMode="auto">
            <a:xfrm>
              <a:off x="1516" y="2704"/>
              <a:ext cx="785"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39.10 g K</a:t>
              </a:r>
            </a:p>
          </p:txBody>
        </p:sp>
        <p:sp>
          <p:nvSpPr>
            <p:cNvPr id="2065" name="Text Box 1035"/>
            <p:cNvSpPr txBox="1">
              <a:spLocks noChangeArrowheads="1"/>
            </p:cNvSpPr>
            <p:nvPr/>
          </p:nvSpPr>
          <p:spPr bwMode="auto">
            <a:xfrm>
              <a:off x="1324" y="2513"/>
              <a:ext cx="176" cy="368"/>
            </a:xfrm>
            <a:prstGeom prst="rect">
              <a:avLst/>
            </a:prstGeom>
            <a:noFill/>
            <a:ln w="9525">
              <a:noFill/>
              <a:miter lim="800000"/>
              <a:headEnd/>
              <a:tailEnd/>
            </a:ln>
          </p:spPr>
          <p:txBody>
            <a:bodyPr wrap="none">
              <a:spAutoFit/>
            </a:bodyPr>
            <a:lstStyle/>
            <a:p>
              <a:r>
                <a:rPr lang="en-US" sz="3200" b="1">
                  <a:solidFill>
                    <a:schemeClr val="accent3">
                      <a:lumMod val="40000"/>
                      <a:lumOff val="60000"/>
                    </a:schemeClr>
                  </a:solidFill>
                  <a:latin typeface="Arial Narrow" pitchFamily="34" charset="0"/>
                </a:rPr>
                <a:t>x</a:t>
              </a:r>
            </a:p>
          </p:txBody>
        </p:sp>
        <p:sp>
          <p:nvSpPr>
            <p:cNvPr id="2066" name="Line 1036"/>
            <p:cNvSpPr>
              <a:spLocks noChangeShapeType="1"/>
            </p:cNvSpPr>
            <p:nvPr/>
          </p:nvSpPr>
          <p:spPr bwMode="auto">
            <a:xfrm>
              <a:off x="1574" y="2712"/>
              <a:ext cx="960" cy="0"/>
            </a:xfrm>
            <a:prstGeom prst="line">
              <a:avLst/>
            </a:prstGeom>
            <a:noFill/>
            <a:ln w="22225">
              <a:solidFill>
                <a:schemeClr val="tx1"/>
              </a:solidFill>
              <a:round/>
              <a:headEnd/>
              <a:tailEnd/>
            </a:ln>
          </p:spPr>
          <p:txBody>
            <a:bodyPr/>
            <a:lstStyle/>
            <a:p>
              <a:endParaRPr lang="en-US" sz="3200" b="1">
                <a:solidFill>
                  <a:schemeClr val="accent3">
                    <a:lumMod val="40000"/>
                    <a:lumOff val="60000"/>
                  </a:schemeClr>
                </a:solidFill>
                <a:latin typeface="Arial Narrow" pitchFamily="34" charset="0"/>
              </a:endParaRPr>
            </a:p>
          </p:txBody>
        </p:sp>
      </p:grpSp>
      <p:sp>
        <p:nvSpPr>
          <p:cNvPr id="27665" name="Line 1041"/>
          <p:cNvSpPr>
            <a:spLocks noChangeShapeType="1"/>
          </p:cNvSpPr>
          <p:nvPr/>
        </p:nvSpPr>
        <p:spPr bwMode="auto">
          <a:xfrm flipV="1">
            <a:off x="2341880" y="3550920"/>
            <a:ext cx="812800" cy="2286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7666" name="Line 1042"/>
          <p:cNvSpPr>
            <a:spLocks noChangeShapeType="1"/>
          </p:cNvSpPr>
          <p:nvPr/>
        </p:nvSpPr>
        <p:spPr bwMode="auto">
          <a:xfrm flipV="1">
            <a:off x="5110480" y="3855720"/>
            <a:ext cx="812800" cy="2286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7667" name="Line 1043"/>
          <p:cNvSpPr>
            <a:spLocks noChangeShapeType="1"/>
          </p:cNvSpPr>
          <p:nvPr/>
        </p:nvSpPr>
        <p:spPr bwMode="auto">
          <a:xfrm flipV="1">
            <a:off x="4516120" y="3261360"/>
            <a:ext cx="1625600" cy="2286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7668" name="Line 1044"/>
          <p:cNvSpPr>
            <a:spLocks noChangeShapeType="1"/>
          </p:cNvSpPr>
          <p:nvPr/>
        </p:nvSpPr>
        <p:spPr bwMode="auto">
          <a:xfrm flipV="1">
            <a:off x="8546253" y="3743960"/>
            <a:ext cx="1625600" cy="228600"/>
          </a:xfrm>
          <a:prstGeom prst="line">
            <a:avLst/>
          </a:prstGeom>
          <a:noFill/>
          <a:ln w="28575">
            <a:solidFill>
              <a:srgbClr val="FF0000"/>
            </a:solidFill>
            <a:round/>
            <a:headEnd/>
            <a:tailEnd/>
          </a:ln>
        </p:spPr>
        <p:txBody>
          <a:bodyPr/>
          <a:lstStyle/>
          <a:p>
            <a:endParaRPr lang="en-US" sz="3200" b="1">
              <a:solidFill>
                <a:schemeClr val="accent3">
                  <a:lumMod val="40000"/>
                  <a:lumOff val="60000"/>
                </a:schemeClr>
              </a:solidFill>
              <a:latin typeface="Arial Narrow" pitchFamily="34" charset="0"/>
            </a:endParaRPr>
          </a:p>
        </p:txBody>
      </p:sp>
      <p:sp>
        <p:nvSpPr>
          <p:cNvPr id="27673" name="Text Box 1049"/>
          <p:cNvSpPr txBox="1">
            <a:spLocks noChangeArrowheads="1"/>
          </p:cNvSpPr>
          <p:nvPr/>
        </p:nvSpPr>
        <p:spPr bwMode="auto">
          <a:xfrm>
            <a:off x="2984925" y="4526281"/>
            <a:ext cx="3550972" cy="584775"/>
          </a:xfrm>
          <a:prstGeom prst="rect">
            <a:avLst/>
          </a:prstGeom>
          <a:noFill/>
          <a:ln w="9525">
            <a:noFill/>
            <a:miter lim="800000"/>
            <a:headEnd/>
            <a:tailEnd/>
          </a:ln>
        </p:spPr>
        <p:txBody>
          <a:bodyPr wrap="none">
            <a:spAutoFit/>
          </a:bodyPr>
          <a:lstStyle/>
          <a:p>
            <a:r>
              <a:rPr lang="en-US" sz="3200" b="1" dirty="0" smtClean="0">
                <a:solidFill>
                  <a:schemeClr val="accent3">
                    <a:lumMod val="40000"/>
                    <a:lumOff val="60000"/>
                  </a:schemeClr>
                </a:solidFill>
                <a:latin typeface="Arial Narrow" pitchFamily="34" charset="0"/>
              </a:rPr>
              <a:t>= </a:t>
            </a:r>
            <a:r>
              <a:rPr lang="en-US" sz="3200" b="1" dirty="0" smtClean="0">
                <a:solidFill>
                  <a:srgbClr val="FFC000"/>
                </a:solidFill>
                <a:latin typeface="Arial Narrow" pitchFamily="34" charset="0"/>
              </a:rPr>
              <a:t>8.49 </a:t>
            </a:r>
            <a:r>
              <a:rPr lang="en-US" sz="3200" b="1" dirty="0">
                <a:solidFill>
                  <a:srgbClr val="FFC000"/>
                </a:solidFill>
                <a:latin typeface="Arial Narrow" pitchFamily="34" charset="0"/>
              </a:rPr>
              <a:t>x 10</a:t>
            </a:r>
            <a:r>
              <a:rPr lang="en-US" sz="3200" b="1" baseline="30000" dirty="0">
                <a:solidFill>
                  <a:srgbClr val="FFC000"/>
                </a:solidFill>
                <a:latin typeface="Arial Narrow" pitchFamily="34" charset="0"/>
              </a:rPr>
              <a:t>21</a:t>
            </a:r>
            <a:r>
              <a:rPr lang="en-US" sz="3200" b="1" dirty="0">
                <a:solidFill>
                  <a:srgbClr val="FFC000"/>
                </a:solidFill>
                <a:latin typeface="Arial Narrow" pitchFamily="34" charset="0"/>
              </a:rPr>
              <a:t> atoms K</a:t>
            </a:r>
          </a:p>
        </p:txBody>
      </p:sp>
      <p:graphicFrame>
        <p:nvGraphicFramePr>
          <p:cNvPr id="2050" name="Object 2"/>
          <p:cNvGraphicFramePr>
            <a:graphicFrameLocks noChangeAspect="1"/>
          </p:cNvGraphicFramePr>
          <p:nvPr/>
        </p:nvGraphicFramePr>
        <p:xfrm>
          <a:off x="203200" y="152400"/>
          <a:ext cx="865717" cy="1239838"/>
        </p:xfrm>
        <a:graphic>
          <a:graphicData uri="http://schemas.openxmlformats.org/presentationml/2006/ole">
            <mc:AlternateContent xmlns:mc="http://schemas.openxmlformats.org/markup-compatibility/2006">
              <mc:Choice xmlns:v="urn:schemas-microsoft-com:vml" Requires="v">
                <p:oleObj spid="_x0000_s2051" name="Clip" r:id="rId3" imgW="856440" imgH="1637640" progId="">
                  <p:embed/>
                </p:oleObj>
              </mc:Choice>
              <mc:Fallback>
                <p:oleObj name="Clip" r:id="rId3" imgW="856440" imgH="163764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 y="152400"/>
                        <a:ext cx="865717" cy="123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76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1" nodeType="clickEffect">
                                  <p:stCondLst>
                                    <p:cond delay="0"/>
                                  </p:stCondLst>
                                  <p:childTnLst>
                                    <p:set>
                                      <p:cBhvr>
                                        <p:cTn id="22" dur="1" fill="hold">
                                          <p:stCondLst>
                                            <p:cond delay="0"/>
                                          </p:stCondLst>
                                        </p:cTn>
                                        <p:tgtEl>
                                          <p:spTgt spid="27656"/>
                                        </p:tgtEl>
                                        <p:attrNameLst>
                                          <p:attrName>style.visibility</p:attrName>
                                        </p:attrNameLst>
                                      </p:cBhvr>
                                      <p:to>
                                        <p:strVal val="visible"/>
                                      </p:to>
                                    </p:set>
                                    <p:animEffect transition="in" filter="wipe(left)">
                                      <p:cBhvr>
                                        <p:cTn id="23" dur="500"/>
                                        <p:tgtEl>
                                          <p:spTgt spid="2765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7665"/>
                                        </p:tgtEl>
                                        <p:attrNameLst>
                                          <p:attrName>style.visibility</p:attrName>
                                        </p:attrNameLst>
                                      </p:cBhvr>
                                      <p:to>
                                        <p:strVal val="visible"/>
                                      </p:to>
                                    </p:set>
                                    <p:animEffect transition="in" filter="wipe(down)">
                                      <p:cBhvr>
                                        <p:cTn id="28" dur="500"/>
                                        <p:tgtEl>
                                          <p:spTgt spid="27665"/>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7666"/>
                                        </p:tgtEl>
                                        <p:attrNameLst>
                                          <p:attrName>style.visibility</p:attrName>
                                        </p:attrNameLst>
                                      </p:cBhvr>
                                      <p:to>
                                        <p:strVal val="visible"/>
                                      </p:to>
                                    </p:set>
                                    <p:animEffect transition="in" filter="wipe(down)">
                                      <p:cBhvr>
                                        <p:cTn id="32" dur="500"/>
                                        <p:tgtEl>
                                          <p:spTgt spid="276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7667"/>
                                        </p:tgtEl>
                                        <p:attrNameLst>
                                          <p:attrName>style.visibility</p:attrName>
                                        </p:attrNameLst>
                                      </p:cBhvr>
                                      <p:to>
                                        <p:strVal val="visible"/>
                                      </p:to>
                                    </p:set>
                                    <p:animEffect transition="in" filter="wipe(down)">
                                      <p:cBhvr>
                                        <p:cTn id="37" dur="500"/>
                                        <p:tgtEl>
                                          <p:spTgt spid="27667"/>
                                        </p:tgtEl>
                                      </p:cBhvr>
                                    </p:animEffect>
                                  </p:childTnLst>
                                </p:cTn>
                              </p:par>
                            </p:childTnLst>
                          </p:cTn>
                        </p:par>
                        <p:par>
                          <p:cTn id="38" fill="hold">
                            <p:stCondLst>
                              <p:cond delay="500"/>
                            </p:stCondLst>
                            <p:childTnLst>
                              <p:par>
                                <p:cTn id="39" presetID="22" presetClass="entr" presetSubtype="4" fill="hold" grpId="0" nodeType="afterEffect">
                                  <p:stCondLst>
                                    <p:cond delay="0"/>
                                  </p:stCondLst>
                                  <p:childTnLst>
                                    <p:set>
                                      <p:cBhvr>
                                        <p:cTn id="40" dur="1" fill="hold">
                                          <p:stCondLst>
                                            <p:cond delay="0"/>
                                          </p:stCondLst>
                                        </p:cTn>
                                        <p:tgtEl>
                                          <p:spTgt spid="27668"/>
                                        </p:tgtEl>
                                        <p:attrNameLst>
                                          <p:attrName>style.visibility</p:attrName>
                                        </p:attrNameLst>
                                      </p:cBhvr>
                                      <p:to>
                                        <p:strVal val="visible"/>
                                      </p:to>
                                    </p:set>
                                    <p:animEffect transition="in" filter="wipe(down)">
                                      <p:cBhvr>
                                        <p:cTn id="41" dur="500"/>
                                        <p:tgtEl>
                                          <p:spTgt spid="27668"/>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27673">
                                            <p:txEl>
                                              <p:pRg st="0" end="0"/>
                                            </p:txEl>
                                          </p:spTgt>
                                        </p:tgtEl>
                                        <p:attrNameLst>
                                          <p:attrName>style.visibility</p:attrName>
                                        </p:attrNameLst>
                                      </p:cBhvr>
                                      <p:to>
                                        <p:strVal val="visible"/>
                                      </p:to>
                                    </p:set>
                                    <p:animEffect transition="in" filter="wipe(left)">
                                      <p:cBhvr>
                                        <p:cTn id="46" dur="500"/>
                                        <p:tgtEl>
                                          <p:spTgt spid="27673">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mph" presetSubtype="0" fill="hold" nodeType="clickEffect">
                                  <p:stCondLst>
                                    <p:cond delay="0"/>
                                  </p:stCondLst>
                                  <p:childTnLst>
                                    <p:animScale>
                                      <p:cBhvr>
                                        <p:cTn id="50" dur="2000" fill="hold"/>
                                        <p:tgtEl>
                                          <p:spTgt spid="27673">
                                            <p:txEl>
                                              <p:pRg st="0" end="0"/>
                                            </p:txEl>
                                          </p:spTgt>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1"/>
      <p:bldP spid="27655" grpId="1"/>
      <p:bldP spid="27656" grpId="1"/>
      <p:bldP spid="27665" grpId="0" animBg="1"/>
      <p:bldP spid="27666" grpId="0" animBg="1"/>
      <p:bldP spid="27667" grpId="0" animBg="1"/>
      <p:bldP spid="2766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1684</TotalTime>
  <Words>2392</Words>
  <Application>Microsoft Office PowerPoint</Application>
  <PresentationFormat>Custom</PresentationFormat>
  <Paragraphs>454</Paragraphs>
  <Slides>30</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Ion</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Sultana</dc:creator>
  <cp:lastModifiedBy>ismail - [2010]</cp:lastModifiedBy>
  <cp:revision>135</cp:revision>
  <dcterms:created xsi:type="dcterms:W3CDTF">2014-09-12T17:24:29Z</dcterms:created>
  <dcterms:modified xsi:type="dcterms:W3CDTF">2019-03-13T05:54:59Z</dcterms:modified>
</cp:coreProperties>
</file>